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75" r:id="rId1"/>
  </p:sldMasterIdLst>
  <p:notesMasterIdLst>
    <p:notesMasterId r:id="rId26"/>
  </p:notesMasterIdLst>
  <p:handoutMasterIdLst>
    <p:handoutMasterId r:id="rId27"/>
  </p:handoutMasterIdLst>
  <p:sldIdLst>
    <p:sldId id="317" r:id="rId2"/>
    <p:sldId id="353" r:id="rId3"/>
    <p:sldId id="351" r:id="rId4"/>
    <p:sldId id="352" r:id="rId5"/>
    <p:sldId id="322" r:id="rId6"/>
    <p:sldId id="323" r:id="rId7"/>
    <p:sldId id="324" r:id="rId8"/>
    <p:sldId id="325" r:id="rId9"/>
    <p:sldId id="326" r:id="rId10"/>
    <p:sldId id="327" r:id="rId11"/>
    <p:sldId id="347" r:id="rId12"/>
    <p:sldId id="329" r:id="rId13"/>
    <p:sldId id="330" r:id="rId14"/>
    <p:sldId id="348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38" autoAdjust="0"/>
    <p:restoredTop sz="94660"/>
  </p:normalViewPr>
  <p:slideViewPr>
    <p:cSldViewPr showGuides="1">
      <p:cViewPr varScale="1">
        <p:scale>
          <a:sx n="125" d="100"/>
          <a:sy n="125" d="100"/>
        </p:scale>
        <p:origin x="114" y="1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325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9F81114-0A06-4734-9ABC-3079D9B233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36D650D-926A-4F95-BAFD-158B38EC38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3F7F1-B1D3-42D4-8B3F-E379710FF0AD}" type="datetimeFigureOut">
              <a:rPr lang="de-DE" smtClean="0"/>
              <a:t>15.01.2025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5B95CA-F3A3-4700-9CCF-71CBB545B7C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CD02F1-E22E-48FE-897E-18DDC92D1D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1DDA2-7480-463B-BADE-0CE3B9D982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2902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4510D-9A44-4961-A171-28C240E96987}" type="datetimeFigureOut">
              <a:rPr lang="de-DE" smtClean="0"/>
              <a:t>15.01.2025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35F09-126C-48DA-A455-CB264251A4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11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DB849-1776-41D9-90F3-2DD0CA61CB95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1982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DB849-1776-41D9-90F3-2DD0CA61CB95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524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DB849-1776-41D9-90F3-2DD0CA61CB95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958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Durch die Erfassung von kritischen Ereignissen und die</a:t>
            </a:r>
          </a:p>
          <a:p>
            <a:r>
              <a:rPr lang="de-DE" dirty="0" smtClean="0"/>
              <a:t>Umsetzung von Vermeidungsstrategien, kann die Entstehung</a:t>
            </a:r>
          </a:p>
          <a:p>
            <a:r>
              <a:rPr lang="de-DE" dirty="0" smtClean="0"/>
              <a:t>von unerwünschten Ereignissen verhindert werden. Mithilfe</a:t>
            </a:r>
          </a:p>
          <a:p>
            <a:r>
              <a:rPr lang="de-DE" dirty="0" smtClean="0"/>
              <a:t>von Berichts- und Lernsystemen im Gesundheitswesen,</a:t>
            </a:r>
          </a:p>
          <a:p>
            <a:r>
              <a:rPr lang="de-DE" dirty="0" smtClean="0"/>
              <a:t>auch Critical </a:t>
            </a:r>
            <a:r>
              <a:rPr lang="de-DE" dirty="0" err="1" smtClean="0"/>
              <a:t>Incident</a:t>
            </a:r>
            <a:r>
              <a:rPr lang="de-DE" dirty="0" smtClean="0"/>
              <a:t> Reporting System oder kurz CIRS</a:t>
            </a:r>
          </a:p>
          <a:p>
            <a:r>
              <a:rPr lang="de-DE" dirty="0" smtClean="0"/>
              <a:t>genannt, können alle im Gesundheitswesen Tätige über kritische</a:t>
            </a:r>
          </a:p>
          <a:p>
            <a:r>
              <a:rPr lang="de-DE" dirty="0" smtClean="0"/>
              <a:t>Ereignisse und Fehler berichten. Aus den gewonnenen</a:t>
            </a:r>
          </a:p>
          <a:p>
            <a:r>
              <a:rPr lang="de-DE" dirty="0" smtClean="0"/>
              <a:t>Informationen können Präventionsmaßnahmen entwickelt</a:t>
            </a:r>
          </a:p>
          <a:p>
            <a:r>
              <a:rPr lang="de-DE" dirty="0" smtClean="0"/>
              <a:t>und in der klinischen Praxis etabliert werden.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DB849-1776-41D9-90F3-2DD0CA61CB95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973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DB849-1776-41D9-90F3-2DD0CA61CB95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0970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CIRS gefährdet nicht den Versicherungsschutz</a:t>
            </a:r>
          </a:p>
          <a:p>
            <a:r>
              <a:rPr lang="de-DE" dirty="0" smtClean="0"/>
              <a:t>CIRS schützt – richtig organisiert und betrieben – vor Haftung, weil es fehler- und schadensvermindernd wirkt.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DB849-1776-41D9-90F3-2DD0CA61CB95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1854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CIRS gefährdet nicht den Versicherungsschutz</a:t>
            </a:r>
          </a:p>
          <a:p>
            <a:r>
              <a:rPr lang="de-DE" dirty="0" smtClean="0"/>
              <a:t>CIRS schützt – richtig organisiert und betrieben – vor Haftung, weil es fehler- und schadensvermindernd wirkt.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DB849-1776-41D9-90F3-2DD0CA61CB95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005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CIRS gefährdet nicht den Versicherungsschutz</a:t>
            </a:r>
          </a:p>
          <a:p>
            <a:r>
              <a:rPr lang="de-DE" dirty="0" smtClean="0"/>
              <a:t>CIRS schützt – richtig organisiert und betrieben – vor Haftung, weil es fehler- und schadensvermindernd wirkt.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DB849-1776-41D9-90F3-2DD0CA61CB95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343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CIRS gefährdet nicht den Versicherungsschutz</a:t>
            </a:r>
          </a:p>
          <a:p>
            <a:r>
              <a:rPr lang="de-DE" dirty="0" smtClean="0"/>
              <a:t>CIRS schützt – richtig organisiert und betrieben – vor Haftung, weil es fehler- und schadensvermindernd wirkt.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DB849-1776-41D9-90F3-2DD0CA61CB95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4417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Meldungen von Patienten, von Angehörigen oder von Besuchern über Risikokonstellationen sollen nicht im CIRS, sondern z.B. im Vorschlagwesen oder im Beschwerdemanagement erfasst werden.</a:t>
            </a:r>
          </a:p>
          <a:p>
            <a:r>
              <a:rPr lang="de-DE" dirty="0" smtClean="0"/>
              <a:t>Im Gegensatz zum CIRS empfiehlt es sich, Berichte von Patienten und Angehörigen im Sinne einer Patienten- bzw. Kundenorientierung nicht anonym, sondern mit personenbezogenen Daten zu erfassen.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DB849-1776-41D9-90F3-2DD0CA61CB95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2446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Experten sollten zum einen hinsichtlich der Auswertung von CIRS-Berichten entsprechend geschult sein</a:t>
            </a:r>
            <a:r>
              <a:rPr lang="de-DE" baseline="0" dirty="0" smtClean="0"/>
              <a:t> </a:t>
            </a:r>
            <a:r>
              <a:rPr lang="de-DE" dirty="0" smtClean="0"/>
              <a:t>und zum anderen über entsprechende Fachkenntnisse sowie die sog.</a:t>
            </a:r>
          </a:p>
          <a:p>
            <a:r>
              <a:rPr lang="de-DE" dirty="0" smtClean="0"/>
              <a:t>„</a:t>
            </a:r>
            <a:r>
              <a:rPr lang="de-DE" dirty="0" err="1" smtClean="0"/>
              <a:t>Softskills</a:t>
            </a:r>
            <a:r>
              <a:rPr lang="de-DE" dirty="0" smtClean="0"/>
              <a:t>“ verfügen.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DB849-1776-41D9-90F3-2DD0CA61CB95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737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DB849-1776-41D9-90F3-2DD0CA61CB95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4252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DB849-1776-41D9-90F3-2DD0CA61CB95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017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DB849-1776-41D9-90F3-2DD0CA61CB95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9558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DB849-1776-41D9-90F3-2DD0CA61CB95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043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DB849-1776-41D9-90F3-2DD0CA61CB95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9482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DB849-1776-41D9-90F3-2DD0CA61CB95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1505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DB849-1776-41D9-90F3-2DD0CA61CB95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0164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DB849-1776-41D9-90F3-2DD0CA61CB95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0589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4E3E6FDD-8326-4455-9B45-3D6A753268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1" y="2123290"/>
            <a:ext cx="12191999" cy="473471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FFC1AE-1FFB-425E-9C62-80BAB1C036A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875420" y="1558143"/>
            <a:ext cx="10501992" cy="565146"/>
          </a:xfrm>
          <a:solidFill>
            <a:schemeClr val="accent1"/>
          </a:solidFill>
        </p:spPr>
        <p:txBody>
          <a:bodyPr lIns="216000" tIns="36000" rIns="180000" bIns="36000" anchor="t" anchorCtr="0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B9978DC-2F00-44B6-BF60-E33BB2A538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5420" y="2124810"/>
            <a:ext cx="3173062" cy="565146"/>
          </a:xfrm>
          <a:solidFill>
            <a:schemeClr val="accent4"/>
          </a:solidFill>
        </p:spPr>
        <p:txBody>
          <a:bodyPr wrap="none" lIns="216000" tIns="36000" rIns="180000" bIns="36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3E520B85-D1DB-4831-BE0C-258398D5AE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5420" y="2689956"/>
            <a:ext cx="1340312" cy="267184"/>
          </a:xfrm>
          <a:solidFill>
            <a:schemeClr val="bg1"/>
          </a:solidFill>
        </p:spPr>
        <p:txBody>
          <a:bodyPr wrap="none" lIns="216000" tIns="18000" rIns="216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 b="0">
                <a:solidFill>
                  <a:schemeClr val="accent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01AEB64A-04BC-4C27-B335-9D25E4C996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75420" y="2957140"/>
            <a:ext cx="1508179" cy="251795"/>
          </a:xfrm>
          <a:solidFill>
            <a:schemeClr val="bg1"/>
          </a:solidFill>
        </p:spPr>
        <p:txBody>
          <a:bodyPr wrap="none" lIns="216000" tIns="18000" rIns="216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22A80A7-9D92-4090-9951-DD4A87871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0971" y="277604"/>
            <a:ext cx="1972642" cy="55564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CF3B14A-3F36-4A8E-8B4E-BBCB72784D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0182" y="901499"/>
            <a:ext cx="2507494" cy="13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61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1DB1D-FF3F-421B-958B-B0A6998A5AF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656692"/>
            <a:ext cx="5019104" cy="39029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70EB7D-E257-45B4-8C10-9ABF0CE430DE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8163EA-C4AE-4DD7-BB50-8483E944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Seminar Klinisches Risikomanagement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BA344E-FD75-4A15-A097-1B6E45AA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9D811AA-D7FF-461C-A453-9C39C5AF6C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4712" y="1047403"/>
            <a:ext cx="2198335" cy="389525"/>
          </a:xfrm>
          <a:solidFill>
            <a:schemeClr val="accent4"/>
          </a:solidFill>
        </p:spPr>
        <p:txBody>
          <a:bodyPr wrap="none" lIns="108000" tIns="18000" rIns="72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</p:spTree>
    <p:extLst>
      <p:ext uri="{BB962C8B-B14F-4D97-AF65-F5344CB8AC3E}">
        <p14:creationId xmlns:p14="http://schemas.microsoft.com/office/powerpoint/2010/main" val="3413931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1DB1D-FF3F-421B-958B-B0A6998A5AF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656692"/>
            <a:ext cx="5019104" cy="39029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70EB7D-E257-45B4-8C10-9ABF0CE430DE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874711" y="1689062"/>
            <a:ext cx="5184775" cy="465617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8163EA-C4AE-4DD7-BB50-8483E944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Seminar Klinisches Risikomanagement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BA344E-FD75-4A15-A097-1B6E45AA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9D811AA-D7FF-461C-A453-9C39C5AF6C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4712" y="1047403"/>
            <a:ext cx="2198335" cy="389525"/>
          </a:xfrm>
          <a:solidFill>
            <a:schemeClr val="accent4"/>
          </a:solidFill>
        </p:spPr>
        <p:txBody>
          <a:bodyPr wrap="none" lIns="108000" tIns="18000" rIns="72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2DB554F-5286-40F9-9AB6-140836CE8280}"/>
              </a:ext>
            </a:extLst>
          </p:cNvPr>
          <p:cNvSpPr>
            <a:spLocks noGrp="1"/>
          </p:cNvSpPr>
          <p:nvPr>
            <p:ph idx="14"/>
          </p:nvPr>
        </p:nvSpPr>
        <p:spPr bwMode="gray">
          <a:xfrm>
            <a:off x="6491288" y="1689062"/>
            <a:ext cx="5184775" cy="465617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3015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links (A)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4938645E-C869-4C2C-BAA5-4F022213BE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" y="657225"/>
            <a:ext cx="6275387" cy="5688013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41DB1D-FF3F-421B-958B-B0A6998A5AF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266930"/>
            <a:ext cx="5019104" cy="39029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8163EA-C4AE-4DD7-BB50-8483E944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Seminar Klinisches Risikomanagement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BA344E-FD75-4A15-A097-1B6E45AA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9D811AA-D7FF-461C-A453-9C39C5AF6C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4712" y="657225"/>
            <a:ext cx="2198335" cy="389525"/>
          </a:xfrm>
          <a:solidFill>
            <a:schemeClr val="accent4"/>
          </a:solidFill>
        </p:spPr>
        <p:txBody>
          <a:bodyPr wrap="none" lIns="108000" tIns="18000" rIns="72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2DB554F-5286-40F9-9AB6-140836CE8280}"/>
              </a:ext>
            </a:extLst>
          </p:cNvPr>
          <p:cNvSpPr>
            <a:spLocks noGrp="1"/>
          </p:cNvSpPr>
          <p:nvPr>
            <p:ph idx="14"/>
          </p:nvPr>
        </p:nvSpPr>
        <p:spPr bwMode="gray">
          <a:xfrm>
            <a:off x="6491288" y="1160748"/>
            <a:ext cx="5184775" cy="518449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7611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links (B)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C45AD1AF-9BB5-45B3-88B8-125F586F53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" y="1"/>
            <a:ext cx="6275387" cy="6345238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41DB1D-FF3F-421B-958B-B0A6998A5AF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656692"/>
            <a:ext cx="5019104" cy="39029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8163EA-C4AE-4DD7-BB50-8483E944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Seminar Klinisches Risikomanagement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BA344E-FD75-4A15-A097-1B6E45AA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9D811AA-D7FF-461C-A453-9C39C5AF6C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4712" y="1047403"/>
            <a:ext cx="2198335" cy="389525"/>
          </a:xfrm>
          <a:solidFill>
            <a:schemeClr val="accent4"/>
          </a:solidFill>
        </p:spPr>
        <p:txBody>
          <a:bodyPr wrap="none" lIns="108000" tIns="18000" rIns="72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2DB554F-5286-40F9-9AB6-140836CE8280}"/>
              </a:ext>
            </a:extLst>
          </p:cNvPr>
          <p:cNvSpPr>
            <a:spLocks noGrp="1"/>
          </p:cNvSpPr>
          <p:nvPr>
            <p:ph idx="14"/>
          </p:nvPr>
        </p:nvSpPr>
        <p:spPr bwMode="gray">
          <a:xfrm>
            <a:off x="6491288" y="1409700"/>
            <a:ext cx="5184775" cy="49355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3532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799280D-67EB-41FD-8C11-201FCC62AD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" y="1046988"/>
            <a:ext cx="6059487" cy="321010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1DBA08F7-24D3-451C-8C39-58337F0240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6170531" y="1046988"/>
            <a:ext cx="6021468" cy="321010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41DB1D-FF3F-421B-958B-B0A6998A5AF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656692"/>
            <a:ext cx="5019104" cy="39029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70EB7D-E257-45B4-8C10-9ABF0CE430DE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874711" y="4401108"/>
            <a:ext cx="5184777" cy="194413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8163EA-C4AE-4DD7-BB50-8483E944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Seminar Klinisches Risikomanagement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BA344E-FD75-4A15-A097-1B6E45AA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9D811AA-D7FF-461C-A453-9C39C5AF6C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4712" y="1047403"/>
            <a:ext cx="2198335" cy="389525"/>
          </a:xfrm>
          <a:solidFill>
            <a:schemeClr val="accent4"/>
          </a:solidFill>
        </p:spPr>
        <p:txBody>
          <a:bodyPr wrap="none" lIns="108000" tIns="18000" rIns="72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2DB554F-5286-40F9-9AB6-140836CE8280}"/>
              </a:ext>
            </a:extLst>
          </p:cNvPr>
          <p:cNvSpPr>
            <a:spLocks noGrp="1"/>
          </p:cNvSpPr>
          <p:nvPr>
            <p:ph idx="14"/>
          </p:nvPr>
        </p:nvSpPr>
        <p:spPr bwMode="gray">
          <a:xfrm>
            <a:off x="6168008" y="4401108"/>
            <a:ext cx="5508055" cy="194413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6654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ites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799280D-67EB-41FD-8C11-201FCC62AD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" y="0"/>
            <a:ext cx="12191999" cy="396906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41DB1D-FF3F-421B-958B-B0A6998A5AF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3578765"/>
            <a:ext cx="5019104" cy="39029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70EB7D-E257-45B4-8C10-9ABF0CE430DE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874711" y="4689140"/>
            <a:ext cx="5400677" cy="165609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8163EA-C4AE-4DD7-BB50-8483E944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Seminar Klinisches Risikomanagement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BA344E-FD75-4A15-A097-1B6E45AA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9D811AA-D7FF-461C-A453-9C39C5AF6C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4712" y="3969060"/>
            <a:ext cx="2198335" cy="389525"/>
          </a:xfrm>
          <a:solidFill>
            <a:schemeClr val="accent4"/>
          </a:solidFill>
        </p:spPr>
        <p:txBody>
          <a:bodyPr wrap="none" lIns="108000" tIns="18000" rIns="72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2DB554F-5286-40F9-9AB6-140836CE8280}"/>
              </a:ext>
            </a:extLst>
          </p:cNvPr>
          <p:cNvSpPr>
            <a:spLocks noGrp="1"/>
          </p:cNvSpPr>
          <p:nvPr>
            <p:ph idx="14"/>
          </p:nvPr>
        </p:nvSpPr>
        <p:spPr bwMode="gray">
          <a:xfrm>
            <a:off x="6491288" y="4689140"/>
            <a:ext cx="5184775" cy="1656098"/>
          </a:xfrm>
        </p:spPr>
        <p:txBody>
          <a:bodyPr/>
          <a:lstStyle>
            <a:lvl4pPr marL="534987" indent="0">
              <a:buNone/>
              <a:defRPr/>
            </a:lvl4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B8D8FD5-3CFA-4E30-89FF-BBBED675F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0499444" y="288543"/>
            <a:ext cx="1393200" cy="392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2148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F26E39-2412-4ACE-8A9E-69973F0B842B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13B0368-721B-46BE-B536-5F060B7D7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Seminar Klinisches Risikomanagement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57B24DB-66D3-4CC2-918A-F9BD00CA0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63ACECD-7201-4706-9BCF-0DA28138EB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4712" y="1046987"/>
            <a:ext cx="2198335" cy="389525"/>
          </a:xfrm>
          <a:solidFill>
            <a:schemeClr val="accent4"/>
          </a:solidFill>
        </p:spPr>
        <p:txBody>
          <a:bodyPr wrap="none" lIns="108000" tIns="18000" rIns="72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</p:spTree>
    <p:extLst>
      <p:ext uri="{BB962C8B-B14F-4D97-AF65-F5344CB8AC3E}">
        <p14:creationId xmlns:p14="http://schemas.microsoft.com/office/powerpoint/2010/main" val="971227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A869AB4-B38E-4364-8216-34A2E90574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874711" y="1046988"/>
            <a:ext cx="10442577" cy="501030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F26E39-2412-4ACE-8A9E-69973F0B842B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13B0368-721B-46BE-B536-5F060B7D7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Seminar Klinisches Risikomanagement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57B24DB-66D3-4CC2-918A-F9BD00CA0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63ACECD-7201-4706-9BCF-0DA28138EB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4712" y="1046987"/>
            <a:ext cx="2198335" cy="389525"/>
          </a:xfrm>
          <a:solidFill>
            <a:schemeClr val="accent4"/>
          </a:solidFill>
        </p:spPr>
        <p:txBody>
          <a:bodyPr wrap="none" lIns="108000" tIns="18000" rIns="72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</p:spTree>
    <p:extLst>
      <p:ext uri="{BB962C8B-B14F-4D97-AF65-F5344CB8AC3E}">
        <p14:creationId xmlns:p14="http://schemas.microsoft.com/office/powerpoint/2010/main" val="3822806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warz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F26E39-2412-4ACE-8A9E-69973F0B842B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13B0368-721B-46BE-B536-5F060B7D7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Seminar Klinisches Risikomanagement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57B24DB-66D3-4CC2-918A-F9BD00CA0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63ACECD-7201-4706-9BCF-0DA28138EB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4712" y="1046987"/>
            <a:ext cx="2198335" cy="389525"/>
          </a:xfrm>
          <a:solidFill>
            <a:schemeClr val="accent4"/>
          </a:solidFill>
        </p:spPr>
        <p:txBody>
          <a:bodyPr wrap="none" lIns="108000" tIns="18000" rIns="72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32F3200-F9FF-49A6-8755-9CD09FC97BBD}"/>
              </a:ext>
            </a:extLst>
          </p:cNvPr>
          <p:cNvSpPr/>
          <p:nvPr/>
        </p:nvSpPr>
        <p:spPr bwMode="gray">
          <a:xfrm>
            <a:off x="0" y="1628775"/>
            <a:ext cx="12192000" cy="4932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D25602F7-1019-4419-8CBC-77FB6A79E5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874711" y="1844673"/>
            <a:ext cx="10442577" cy="4500566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32F3200-F9FF-49A6-8755-9CD09FC97BBD}"/>
              </a:ext>
            </a:extLst>
          </p:cNvPr>
          <p:cNvSpPr/>
          <p:nvPr userDrawn="1"/>
        </p:nvSpPr>
        <p:spPr bwMode="gray">
          <a:xfrm>
            <a:off x="0" y="1628775"/>
            <a:ext cx="12192000" cy="4932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12322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026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B81924C-F1D8-4FC5-AAC5-8D77A46F1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Seminar Klinisches Risikomanagement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8952BB-EE0E-4993-ADDB-5F31FC10F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8688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NM-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2123289"/>
            <a:ext cx="6117337" cy="473471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4E3E6FDD-8326-4455-9B45-3D6A753268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6168008" y="2123290"/>
            <a:ext cx="6023992" cy="473471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FFC1AE-1FFB-425E-9C62-80BAB1C03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875420" y="1558143"/>
            <a:ext cx="5418870" cy="565146"/>
          </a:xfrm>
          <a:solidFill>
            <a:schemeClr val="accent1"/>
          </a:solidFill>
        </p:spPr>
        <p:txBody>
          <a:bodyPr lIns="216000" tIns="36000" rIns="180000" bIns="36000" anchor="t" anchorCtr="0"/>
          <a:lstStyle>
            <a:lvl1pPr algn="l">
              <a:defRPr sz="3200"/>
            </a:lvl1pPr>
          </a:lstStyle>
          <a:p>
            <a:r>
              <a:rPr lang="de-DE" dirty="0" smtClean="0"/>
              <a:t>Titel der Präsentation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B9978DC-2F00-44B6-BF60-E33BB2A538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5420" y="2124810"/>
            <a:ext cx="3173062" cy="565146"/>
          </a:xfrm>
          <a:solidFill>
            <a:schemeClr val="accent4"/>
          </a:solidFill>
        </p:spPr>
        <p:txBody>
          <a:bodyPr wrap="none" lIns="216000" tIns="36000" rIns="180000" bIns="36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3E520B85-D1DB-4831-BE0C-258398D5AE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5420" y="2689956"/>
            <a:ext cx="3116440" cy="267184"/>
          </a:xfrm>
          <a:solidFill>
            <a:schemeClr val="bg1"/>
          </a:solidFill>
        </p:spPr>
        <p:txBody>
          <a:bodyPr wrap="none" lIns="216000" tIns="18000" rIns="216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 b="0">
                <a:solidFill>
                  <a:schemeClr val="accent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 smtClean="0"/>
              <a:t>Ort | weitere Informationen</a:t>
            </a:r>
            <a:endParaRPr lang="de-DE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01AEB64A-04BC-4C27-B335-9D25E4C996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75420" y="2957140"/>
            <a:ext cx="3252952" cy="267184"/>
          </a:xfrm>
          <a:solidFill>
            <a:schemeClr val="bg1"/>
          </a:solidFill>
        </p:spPr>
        <p:txBody>
          <a:bodyPr wrap="none" lIns="216000" tIns="18000" rIns="216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 b="0">
                <a:solidFill>
                  <a:schemeClr val="accent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 smtClean="0"/>
              <a:t>Datum | Vorname Nachname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22A80A7-9D92-4090-9951-DD4A878712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0971" y="277604"/>
            <a:ext cx="1972642" cy="555644"/>
          </a:xfrm>
          <a:prstGeom prst="rect">
            <a:avLst/>
          </a:prstGeom>
        </p:spPr>
      </p:pic>
      <p:sp>
        <p:nvSpPr>
          <p:cNvPr id="3" name="Textfeld 2"/>
          <p:cNvSpPr txBox="1"/>
          <p:nvPr userDrawn="1"/>
        </p:nvSpPr>
        <p:spPr>
          <a:xfrm>
            <a:off x="778294" y="829407"/>
            <a:ext cx="52811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spc="150" baseline="0" dirty="0" smtClean="0">
                <a:solidFill>
                  <a:schemeClr val="accent1"/>
                </a:solidFill>
                <a:latin typeface="LMU CompatilFact" panose="02000500060000020003" pitchFamily="2" charset="0"/>
              </a:rPr>
              <a:t>Institut für Notfallmedizin und Medizinmanagement - INM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556" y="400959"/>
            <a:ext cx="1479387" cy="504000"/>
          </a:xfrm>
          <a:prstGeom prst="rect">
            <a:avLst/>
          </a:prstGeom>
        </p:spPr>
      </p:pic>
      <p:cxnSp>
        <p:nvCxnSpPr>
          <p:cNvPr id="15" name="Gerader Verbinder 14"/>
          <p:cNvCxnSpPr/>
          <p:nvPr userDrawn="1"/>
        </p:nvCxnSpPr>
        <p:spPr>
          <a:xfrm flipH="1">
            <a:off x="6096001" y="2123289"/>
            <a:ext cx="1" cy="4734711"/>
          </a:xfrm>
          <a:prstGeom prst="line">
            <a:avLst/>
          </a:prstGeom>
          <a:ln w="152400">
            <a:solidFill>
              <a:schemeClr val="accent4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754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FFC1AE-1FFB-425E-9C62-80BAB1C036A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875420" y="2276872"/>
            <a:ext cx="10501992" cy="565146"/>
          </a:xfrm>
          <a:solidFill>
            <a:schemeClr val="accent1"/>
          </a:solidFill>
        </p:spPr>
        <p:txBody>
          <a:bodyPr lIns="216000" tIns="36000" rIns="180000" bIns="36000" anchor="t" anchorCtr="0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34674BA-7808-4DD2-B730-012DC04DFFC4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874713" y="3573016"/>
            <a:ext cx="10442575" cy="1907022"/>
          </a:xfrm>
        </p:spPr>
        <p:txBody>
          <a:bodyPr lIns="216000" tIns="144000"/>
          <a:lstStyle>
            <a:lvl1pPr marL="0" indent="0" algn="l">
              <a:spcAft>
                <a:spcPts val="0"/>
              </a:spcAft>
              <a:buNone/>
              <a:defRPr sz="15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B9978DC-2F00-44B6-BF60-E33BB2A538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5420" y="2850735"/>
            <a:ext cx="3173062" cy="565146"/>
          </a:xfrm>
          <a:solidFill>
            <a:schemeClr val="accent4"/>
          </a:solidFill>
        </p:spPr>
        <p:txBody>
          <a:bodyPr wrap="none" lIns="216000" tIns="36000" rIns="180000" bIns="36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22A80A7-9D92-4090-9951-DD4A878712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0971" y="277604"/>
            <a:ext cx="1972642" cy="55564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22A80A7-9D92-4090-9951-DD4A87871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0971" y="277604"/>
            <a:ext cx="1972642" cy="555644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778294" y="829407"/>
            <a:ext cx="52811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spc="150" baseline="0" dirty="0" smtClean="0">
                <a:solidFill>
                  <a:schemeClr val="accent1"/>
                </a:solidFill>
                <a:latin typeface="LMU CompatilFact" panose="02000500060000020003" pitchFamily="2" charset="0"/>
              </a:rPr>
              <a:t>Institut für Notfallmedizin und Medizinmanagement - INM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80" y="3429000"/>
            <a:ext cx="1960612" cy="1960612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9239370" y="5389612"/>
            <a:ext cx="21814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600" dirty="0"/>
              <a:t>www.inm-online.de</a:t>
            </a:r>
          </a:p>
        </p:txBody>
      </p:sp>
    </p:spTree>
    <p:extLst>
      <p:ext uri="{BB962C8B-B14F-4D97-AF65-F5344CB8AC3E}">
        <p14:creationId xmlns:p14="http://schemas.microsoft.com/office/powerpoint/2010/main" val="4120137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>
  <p:cSld name="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7435347" cy="39029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74713" y="1547813"/>
            <a:ext cx="10595505" cy="4500562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11A94-404D-477A-AD6A-BAE72C2EBCD5}" type="datetime1">
              <a:rPr lang="de-DE" smtClean="0"/>
              <a:t>15.01.2025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Seminar Klinisches Risikomanagement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8FA4C-F01D-47DF-9553-C3CE08AC8A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62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INM-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23289"/>
            <a:ext cx="6104965" cy="4734711"/>
          </a:xfrm>
          <a:prstGeom prst="rect">
            <a:avLst/>
          </a:prstGeom>
        </p:spPr>
      </p:pic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4E3E6FDD-8326-4455-9B45-3D6A753268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6168008" y="2123290"/>
            <a:ext cx="6023992" cy="473471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FFC1AE-1FFB-425E-9C62-80BAB1C03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875420" y="1558143"/>
            <a:ext cx="5418870" cy="565146"/>
          </a:xfrm>
          <a:solidFill>
            <a:schemeClr val="accent1"/>
          </a:solidFill>
        </p:spPr>
        <p:txBody>
          <a:bodyPr lIns="216000" tIns="36000" rIns="180000" bIns="36000" anchor="t" anchorCtr="0"/>
          <a:lstStyle>
            <a:lvl1pPr algn="l">
              <a:defRPr sz="3200"/>
            </a:lvl1pPr>
          </a:lstStyle>
          <a:p>
            <a:r>
              <a:rPr lang="de-DE" dirty="0" smtClean="0"/>
              <a:t>Titel der Präsentation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B9978DC-2F00-44B6-BF60-E33BB2A538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5420" y="2124810"/>
            <a:ext cx="3173062" cy="565146"/>
          </a:xfrm>
          <a:solidFill>
            <a:schemeClr val="accent4"/>
          </a:solidFill>
        </p:spPr>
        <p:txBody>
          <a:bodyPr wrap="none" lIns="216000" tIns="36000" rIns="180000" bIns="36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3E520B85-D1DB-4831-BE0C-258398D5AE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5420" y="2689956"/>
            <a:ext cx="3116440" cy="267184"/>
          </a:xfrm>
          <a:solidFill>
            <a:schemeClr val="bg1"/>
          </a:solidFill>
        </p:spPr>
        <p:txBody>
          <a:bodyPr wrap="none" lIns="216000" tIns="18000" rIns="216000" bIns="18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500" b="0">
                <a:solidFill>
                  <a:schemeClr val="accent1"/>
                </a:solidFill>
              </a:defRPr>
            </a:lvl1pPr>
            <a:lvl2pPr marL="176212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 smtClean="0"/>
              <a:t>Ort | weitere Informationen</a:t>
            </a:r>
            <a:endParaRPr lang="de-DE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01AEB64A-04BC-4C27-B335-9D25E4C996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75420" y="2957140"/>
            <a:ext cx="3252952" cy="267184"/>
          </a:xfrm>
          <a:solidFill>
            <a:schemeClr val="bg1"/>
          </a:solidFill>
        </p:spPr>
        <p:txBody>
          <a:bodyPr wrap="none" lIns="216000" tIns="18000" rIns="216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 b="0">
                <a:solidFill>
                  <a:schemeClr val="accent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 smtClean="0"/>
              <a:t>Datum | Vorname Nachname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22A80A7-9D92-4090-9951-DD4A878712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0971" y="277604"/>
            <a:ext cx="1972642" cy="555644"/>
          </a:xfrm>
          <a:prstGeom prst="rect">
            <a:avLst/>
          </a:prstGeom>
        </p:spPr>
      </p:pic>
      <p:sp>
        <p:nvSpPr>
          <p:cNvPr id="3" name="Textfeld 2"/>
          <p:cNvSpPr txBox="1"/>
          <p:nvPr userDrawn="1"/>
        </p:nvSpPr>
        <p:spPr>
          <a:xfrm>
            <a:off x="778294" y="829407"/>
            <a:ext cx="52811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spc="150" baseline="0" dirty="0" smtClean="0">
                <a:solidFill>
                  <a:schemeClr val="accent1"/>
                </a:solidFill>
                <a:latin typeface="LMU CompatilFact" panose="02000500060000020003" pitchFamily="2" charset="0"/>
              </a:rPr>
              <a:t>Institut für Notfallmedizin und Medizinmanagement - INM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556" y="400959"/>
            <a:ext cx="1479387" cy="504000"/>
          </a:xfrm>
          <a:prstGeom prst="rect">
            <a:avLst/>
          </a:prstGeom>
        </p:spPr>
      </p:pic>
      <p:cxnSp>
        <p:nvCxnSpPr>
          <p:cNvPr id="15" name="Gerader Verbinder 14"/>
          <p:cNvCxnSpPr/>
          <p:nvPr userDrawn="1"/>
        </p:nvCxnSpPr>
        <p:spPr>
          <a:xfrm flipH="1">
            <a:off x="6096001" y="2123289"/>
            <a:ext cx="1" cy="4734711"/>
          </a:xfrm>
          <a:prstGeom prst="line">
            <a:avLst/>
          </a:prstGeom>
          <a:ln w="152400">
            <a:solidFill>
              <a:schemeClr val="accent4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030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INM-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4E3E6FDD-8326-4455-9B45-3D6A753268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6096001" y="2123290"/>
            <a:ext cx="6095999" cy="473471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4E3E6FDD-8326-4455-9B45-3D6A753268E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-1" y="2123289"/>
            <a:ext cx="6096002" cy="4734711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FFC1AE-1FFB-425E-9C62-80BAB1C03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875420" y="1558143"/>
            <a:ext cx="5418870" cy="565146"/>
          </a:xfrm>
          <a:solidFill>
            <a:schemeClr val="accent1"/>
          </a:solidFill>
        </p:spPr>
        <p:txBody>
          <a:bodyPr lIns="216000" tIns="36000" rIns="180000" bIns="36000" anchor="t" anchorCtr="0"/>
          <a:lstStyle>
            <a:lvl1pPr algn="l">
              <a:defRPr sz="3200"/>
            </a:lvl1pPr>
          </a:lstStyle>
          <a:p>
            <a:r>
              <a:rPr lang="de-DE" dirty="0" smtClean="0"/>
              <a:t>Titel der Präsentation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B9978DC-2F00-44B6-BF60-E33BB2A538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5420" y="2124810"/>
            <a:ext cx="3173062" cy="565146"/>
          </a:xfrm>
          <a:solidFill>
            <a:schemeClr val="accent4"/>
          </a:solidFill>
        </p:spPr>
        <p:txBody>
          <a:bodyPr wrap="none" lIns="216000" tIns="36000" rIns="180000" bIns="36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3E520B85-D1DB-4831-BE0C-258398D5AE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5420" y="2689956"/>
            <a:ext cx="3116440" cy="267184"/>
          </a:xfrm>
          <a:solidFill>
            <a:schemeClr val="bg1"/>
          </a:solidFill>
        </p:spPr>
        <p:txBody>
          <a:bodyPr wrap="none" lIns="216000" tIns="18000" rIns="216000" bIns="18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500" b="0">
                <a:solidFill>
                  <a:schemeClr val="accent1"/>
                </a:solidFill>
              </a:defRPr>
            </a:lvl1pPr>
            <a:lvl2pPr marL="176212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 smtClean="0"/>
              <a:t>Ort | weitere Informationen</a:t>
            </a:r>
            <a:endParaRPr lang="de-DE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01AEB64A-04BC-4C27-B335-9D25E4C996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75420" y="2957140"/>
            <a:ext cx="3252952" cy="267184"/>
          </a:xfrm>
          <a:solidFill>
            <a:schemeClr val="bg1"/>
          </a:solidFill>
        </p:spPr>
        <p:txBody>
          <a:bodyPr wrap="none" lIns="216000" tIns="18000" rIns="216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 b="0">
                <a:solidFill>
                  <a:schemeClr val="accent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 smtClean="0"/>
              <a:t>Datum | Vorname Nachname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22A80A7-9D92-4090-9951-DD4A87871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0971" y="277604"/>
            <a:ext cx="1972642" cy="555644"/>
          </a:xfrm>
          <a:prstGeom prst="rect">
            <a:avLst/>
          </a:prstGeom>
        </p:spPr>
      </p:pic>
      <p:sp>
        <p:nvSpPr>
          <p:cNvPr id="3" name="Textfeld 2"/>
          <p:cNvSpPr txBox="1"/>
          <p:nvPr userDrawn="1"/>
        </p:nvSpPr>
        <p:spPr>
          <a:xfrm>
            <a:off x="778294" y="829407"/>
            <a:ext cx="52811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spc="150" baseline="0" dirty="0" smtClean="0">
                <a:solidFill>
                  <a:schemeClr val="accent1"/>
                </a:solidFill>
                <a:latin typeface="LMU CompatilFact" panose="02000500060000020003" pitchFamily="2" charset="0"/>
              </a:rPr>
              <a:t>Institut für Notfallmedizin und Medizinmanagement - INM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556" y="400959"/>
            <a:ext cx="1479387" cy="504000"/>
          </a:xfrm>
          <a:prstGeom prst="rect">
            <a:avLst/>
          </a:prstGeom>
        </p:spPr>
      </p:pic>
      <p:cxnSp>
        <p:nvCxnSpPr>
          <p:cNvPr id="15" name="Gerader Verbinder 14"/>
          <p:cNvCxnSpPr/>
          <p:nvPr userDrawn="1"/>
        </p:nvCxnSpPr>
        <p:spPr>
          <a:xfrm flipH="1">
            <a:off x="6096001" y="2123289"/>
            <a:ext cx="1" cy="4734711"/>
          </a:xfrm>
          <a:prstGeom prst="line">
            <a:avLst/>
          </a:prstGeom>
          <a:ln w="152400">
            <a:solidFill>
              <a:schemeClr val="accent4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6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FFC1AE-1FFB-425E-9C62-80BAB1C036A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875420" y="1556792"/>
            <a:ext cx="10501992" cy="565146"/>
          </a:xfrm>
          <a:solidFill>
            <a:schemeClr val="accent1"/>
          </a:solidFill>
        </p:spPr>
        <p:txBody>
          <a:bodyPr lIns="216000" tIns="36000" rIns="180000" bIns="36000" anchor="t" anchorCtr="0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34674BA-7808-4DD2-B730-012DC04DFFC4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874713" y="4019440"/>
            <a:ext cx="10442575" cy="1827672"/>
          </a:xfrm>
        </p:spPr>
        <p:txBody>
          <a:bodyPr lIns="0" tIns="144000"/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B9978DC-2F00-44B6-BF60-E33BB2A538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5420" y="2112794"/>
            <a:ext cx="3173062" cy="565146"/>
          </a:xfrm>
          <a:solidFill>
            <a:schemeClr val="accent1"/>
          </a:solidFill>
        </p:spPr>
        <p:txBody>
          <a:bodyPr wrap="none" lIns="216000" tIns="36000" rIns="180000" bIns="36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7EDCBAA7-83DE-41B4-B3A9-54F687B00A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75420" y="2675822"/>
            <a:ext cx="2931009" cy="565146"/>
          </a:xfrm>
          <a:solidFill>
            <a:schemeClr val="accent1"/>
          </a:solidFill>
        </p:spPr>
        <p:txBody>
          <a:bodyPr wrap="none" lIns="216000" tIns="36000" rIns="180000" bIns="36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dritte Zeile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3E520B85-D1DB-4831-BE0C-258398D5AE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5420" y="3238850"/>
            <a:ext cx="1991650" cy="390295"/>
          </a:xfrm>
          <a:solidFill>
            <a:schemeClr val="accent4"/>
          </a:solidFill>
        </p:spPr>
        <p:txBody>
          <a:bodyPr wrap="none" lIns="216000" tIns="18000" rIns="180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01AEB64A-04BC-4C27-B335-9D25E4C996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75420" y="3629145"/>
            <a:ext cx="2416445" cy="390295"/>
          </a:xfrm>
          <a:solidFill>
            <a:schemeClr val="accent4"/>
          </a:solidFill>
        </p:spPr>
        <p:txBody>
          <a:bodyPr wrap="none" lIns="216000" tIns="18000" rIns="180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22A80A7-9D92-4090-9951-DD4A878712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0971" y="277604"/>
            <a:ext cx="1972642" cy="55564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2A80A7-9D92-4090-9951-DD4A87871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0971" y="277604"/>
            <a:ext cx="1972642" cy="555644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778294" y="829407"/>
            <a:ext cx="52811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spc="150" baseline="0" dirty="0" smtClean="0">
                <a:solidFill>
                  <a:schemeClr val="accent1"/>
                </a:solidFill>
                <a:latin typeface="LMU CompatilFact" panose="02000500060000020003" pitchFamily="2" charset="0"/>
              </a:rPr>
              <a:t>Institut für Notfallmedizin und Medizinmanagement - INM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556" y="400959"/>
            <a:ext cx="1479387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15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trenne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66CD136A-F69F-4B3D-92D9-A7FBBAA0FD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" y="1222372"/>
            <a:ext cx="12191999" cy="5122866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FFC1AE-1FFB-425E-9C62-80BAB1C036A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875420" y="657225"/>
            <a:ext cx="10501992" cy="565146"/>
          </a:xfrm>
          <a:solidFill>
            <a:schemeClr val="accent1"/>
          </a:solidFill>
        </p:spPr>
        <p:txBody>
          <a:bodyPr lIns="216000" tIns="36000" rIns="180000" bIns="36000" anchor="t" anchorCtr="0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B9978DC-2F00-44B6-BF60-E33BB2A538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5420" y="1225301"/>
            <a:ext cx="3214740" cy="572840"/>
          </a:xfrm>
          <a:solidFill>
            <a:schemeClr val="accent4"/>
          </a:solidFill>
        </p:spPr>
        <p:txBody>
          <a:bodyPr wrap="none" lIns="216000" tIns="36000" rIns="180000" bIns="36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7EDCBAA7-83DE-41B4-B3A9-54F687B00A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75420" y="1798141"/>
            <a:ext cx="1340312" cy="267184"/>
          </a:xfrm>
          <a:solidFill>
            <a:schemeClr val="bg1"/>
          </a:solidFill>
        </p:spPr>
        <p:txBody>
          <a:bodyPr wrap="none" lIns="216000" tIns="18000" rIns="216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 b="0">
                <a:solidFill>
                  <a:schemeClr val="accent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9525DF-F86B-4689-A1E9-CE6127F51F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de-DE" smtClean="0"/>
              <a:t>Seminar Klinisches Risikomanagement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C4BFED-99BE-4907-AA75-07C1D6CCD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E034FC6-F2CC-4F22-938B-23A0F6B958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75420" y="2065325"/>
            <a:ext cx="1576724" cy="267184"/>
          </a:xfrm>
          <a:solidFill>
            <a:schemeClr val="bg1"/>
          </a:solidFill>
        </p:spPr>
        <p:txBody>
          <a:bodyPr wrap="none" lIns="216000" tIns="18000" rIns="216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 b="0">
                <a:solidFill>
                  <a:schemeClr val="accent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239D957E-8690-40AD-9288-E9F315E4BF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875420" y="2332509"/>
            <a:ext cx="1482146" cy="267184"/>
          </a:xfrm>
          <a:solidFill>
            <a:schemeClr val="bg1"/>
          </a:solidFill>
        </p:spPr>
        <p:txBody>
          <a:bodyPr wrap="none" lIns="216000" tIns="18000" rIns="216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 b="0">
                <a:solidFill>
                  <a:schemeClr val="accent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dritte Zeile</a:t>
            </a:r>
          </a:p>
        </p:txBody>
      </p:sp>
    </p:spTree>
    <p:extLst>
      <p:ext uri="{BB962C8B-B14F-4D97-AF65-F5344CB8AC3E}">
        <p14:creationId xmlns:p14="http://schemas.microsoft.com/office/powerpoint/2010/main" val="145348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FFC1AE-1FFB-425E-9C62-80BAB1C036A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875420" y="1292748"/>
            <a:ext cx="10501992" cy="565146"/>
          </a:xfrm>
          <a:solidFill>
            <a:schemeClr val="accent1"/>
          </a:solidFill>
        </p:spPr>
        <p:txBody>
          <a:bodyPr lIns="216000" tIns="36000" rIns="180000" bIns="36000" anchor="t" anchorCtr="0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34674BA-7808-4DD2-B730-012DC04DFFC4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874713" y="3382893"/>
            <a:ext cx="10442575" cy="1907022"/>
          </a:xfrm>
        </p:spPr>
        <p:txBody>
          <a:bodyPr lIns="0" tIns="144000"/>
          <a:lstStyle>
            <a:lvl1pPr marL="0" indent="0" algn="l">
              <a:spcAft>
                <a:spcPts val="0"/>
              </a:spcAft>
              <a:buNone/>
              <a:defRPr sz="15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B9978DC-2F00-44B6-BF60-E33BB2A538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5420" y="1856062"/>
            <a:ext cx="3214740" cy="572840"/>
          </a:xfrm>
          <a:solidFill>
            <a:schemeClr val="accent1"/>
          </a:solidFill>
        </p:spPr>
        <p:txBody>
          <a:bodyPr wrap="none" lIns="216000" tIns="36000" rIns="180000" bIns="36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7EDCBAA7-83DE-41B4-B3A9-54F687B00A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75420" y="2428902"/>
            <a:ext cx="2967878" cy="572840"/>
          </a:xfrm>
          <a:solidFill>
            <a:schemeClr val="accent1"/>
          </a:solidFill>
        </p:spPr>
        <p:txBody>
          <a:bodyPr wrap="none" lIns="216000" tIns="36000" rIns="180000" bIns="36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dritte Zeile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3E520B85-D1DB-4831-BE0C-258398D5AE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5420" y="2992598"/>
            <a:ext cx="1991650" cy="390295"/>
          </a:xfrm>
          <a:solidFill>
            <a:schemeClr val="accent4"/>
          </a:solidFill>
        </p:spPr>
        <p:txBody>
          <a:bodyPr wrap="none" lIns="216000" tIns="18000" rIns="180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9525DF-F86B-4689-A1E9-CE6127F51F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de-DE" smtClean="0"/>
              <a:t>Seminar Klinisches Risikomanagement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C4BFED-99BE-4907-AA75-07C1D6CCD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241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1DB1D-FF3F-421B-958B-B0A6998A5AF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656692"/>
            <a:ext cx="5019104" cy="39029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8163EA-C4AE-4DD7-BB50-8483E944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Seminar Klinisches Risikomanagement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BA344E-FD75-4A15-A097-1B6E45AA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9D811AA-D7FF-461C-A453-9C39C5AF6C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4712" y="1047403"/>
            <a:ext cx="2198335" cy="389525"/>
          </a:xfrm>
          <a:solidFill>
            <a:schemeClr val="accent4"/>
          </a:solidFill>
        </p:spPr>
        <p:txBody>
          <a:bodyPr wrap="none" lIns="108000" tIns="18000" rIns="72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FD4A460-FF33-47BF-BF3E-FFCAB3DB2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3" y="1689062"/>
            <a:ext cx="10801349" cy="4656175"/>
          </a:xfrm>
        </p:spPr>
        <p:txBody>
          <a:bodyPr numCol="2" spcCol="432000"/>
          <a:lstStyle>
            <a:lvl1pPr marL="542925" indent="-542925">
              <a:spcBef>
                <a:spcPts val="2300"/>
              </a:spcBef>
              <a:spcAft>
                <a:spcPts val="0"/>
              </a:spcAft>
              <a:buClr>
                <a:schemeClr val="tx1"/>
              </a:buClr>
              <a:buFont typeface="+mj-lt"/>
              <a:buNone/>
              <a:defRPr/>
            </a:lvl1pPr>
            <a:lvl2pPr marL="714375" indent="-182563">
              <a:spcBef>
                <a:spcPts val="0"/>
              </a:spcBef>
              <a:spcAft>
                <a:spcPts val="0"/>
              </a:spcAft>
              <a:defRPr/>
            </a:lvl2pPr>
            <a:lvl3pPr marL="895350" indent="-176213">
              <a:spcBef>
                <a:spcPts val="0"/>
              </a:spcBef>
              <a:spcAft>
                <a:spcPts val="0"/>
              </a:spcAft>
              <a:defRPr/>
            </a:lvl3pPr>
            <a:lvl4pPr marL="1076325" indent="-182563">
              <a:spcBef>
                <a:spcPts val="0"/>
              </a:spcBef>
              <a:spcAft>
                <a:spcPts val="0"/>
              </a:spcAft>
              <a:defRPr/>
            </a:lvl4pPr>
            <a:lvl5pPr marL="1257300" indent="-176213"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9833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1DB1D-FF3F-421B-958B-B0A6998A5AF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656692"/>
            <a:ext cx="5019104" cy="39029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8163EA-C4AE-4DD7-BB50-8483E944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Seminar Klinisches Risikomanagement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BA344E-FD75-4A15-A097-1B6E45AA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9D811AA-D7FF-461C-A453-9C39C5AF6C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4712" y="1047403"/>
            <a:ext cx="2198335" cy="389525"/>
          </a:xfrm>
          <a:solidFill>
            <a:schemeClr val="accent4"/>
          </a:solidFill>
        </p:spPr>
        <p:txBody>
          <a:bodyPr wrap="none" lIns="108000" tIns="18000" rIns="72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2BC17D-28C2-4A1D-ADB1-EC4BA1459E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874713" y="1689100"/>
            <a:ext cx="10801350" cy="4656138"/>
          </a:xfrm>
        </p:spPr>
        <p:txBody>
          <a:bodyPr numCol="2" spcCol="432000"/>
          <a:lstStyle>
            <a:lvl1pPr>
              <a:spcBef>
                <a:spcPts val="2300"/>
              </a:spcBef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9384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A3A7E52-0010-4FAE-A229-70614202314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656692"/>
            <a:ext cx="5019104" cy="390295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108000" tIns="18000" rIns="72000" bIns="1800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A17E96-7B32-4ACE-A4D7-4BBDDEC6A6D8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874712" y="1689062"/>
            <a:ext cx="10801352" cy="46561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C4E57D-F445-4A79-8B2F-722AF627B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4713" y="6597372"/>
            <a:ext cx="9625376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Seminar Klinisches Risikomanagement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F44F50-CFB5-46D5-993E-2150A0319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20536" y="6597372"/>
            <a:ext cx="972108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457A7E8-3F45-46AC-80A6-5B03F18BB502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A8814D4-39E5-4B08-B42A-5BE5625E255C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500089" y="288543"/>
            <a:ext cx="1392555" cy="39224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A8814D4-39E5-4B08-B42A-5BE5625E255C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500089" y="288543"/>
            <a:ext cx="1392555" cy="39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3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1" r:id="rId2"/>
    <p:sldLayoutId id="2147483673" r:id="rId3"/>
    <p:sldLayoutId id="2147483674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7" r:id="rId2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chemeClr val="accent4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6213" algn="l" defTabSz="91440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chemeClr val="accent4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17550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chemeClr val="accent4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893763" indent="-176213" algn="l" defTabSz="91440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chemeClr val="accent4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1" orient="horz" pos="414" userDrawn="1">
          <p15:clr>
            <a:srgbClr val="F26B43"/>
          </p15:clr>
        </p15:guide>
        <p15:guide id="12" pos="3953" userDrawn="1">
          <p15:clr>
            <a:srgbClr val="F26B43"/>
          </p15:clr>
        </p15:guide>
        <p15:guide id="13" pos="4089" userDrawn="1">
          <p15:clr>
            <a:srgbClr val="F26B43"/>
          </p15:clr>
        </p15:guide>
        <p15:guide id="14" pos="551" userDrawn="1">
          <p15:clr>
            <a:srgbClr val="F26B43"/>
          </p15:clr>
        </p15:guide>
        <p15:guide id="15" orient="horz" pos="3997" userDrawn="1">
          <p15:clr>
            <a:srgbClr val="F26B43"/>
          </p15:clr>
        </p15:guide>
        <p15:guide id="16" pos="3817" userDrawn="1">
          <p15:clr>
            <a:srgbClr val="F26B43"/>
          </p15:clr>
        </p15:guide>
        <p15:guide id="17" orient="horz" pos="1094" userDrawn="1">
          <p15:clr>
            <a:srgbClr val="F26B43"/>
          </p15:clr>
        </p15:guide>
        <p15:guide id="18" pos="7355" userDrawn="1">
          <p15:clr>
            <a:srgbClr val="F26B43"/>
          </p15:clr>
        </p15:guide>
        <p15:guide id="19" pos="71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14.jpg"/><Relationship Id="rId4" Type="http://schemas.openxmlformats.org/officeDocument/2006/relationships/hyperlink" Target="http://www.aps-ev.de/wp-content/uploads/2016/10/160913_CIRS-Broschuere_WEB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8.pn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8.png"/><Relationship Id="rId2" Type="http://schemas.microsoft.com/office/2007/relationships/media" Target="../media/media23.m4a"/><Relationship Id="rId1" Type="http://schemas.openxmlformats.org/officeDocument/2006/relationships/tags" Target="../tags/tag15.xml"/><Relationship Id="rId6" Type="http://schemas.openxmlformats.org/officeDocument/2006/relationships/hyperlink" Target="http://www.cirs.bayern/" TargetMode="External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8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875420" y="1558143"/>
            <a:ext cx="8705026" cy="565146"/>
          </a:xfrm>
        </p:spPr>
        <p:txBody>
          <a:bodyPr/>
          <a:lstStyle/>
          <a:p>
            <a:r>
              <a:rPr lang="de-DE" dirty="0" smtClean="0"/>
              <a:t>Fortbildung CIRS im Rettungsdienst</a:t>
            </a:r>
            <a:endParaRPr lang="de-DE" dirty="0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r="7558"/>
          <a:stretch>
            <a:fillRect/>
          </a:stretch>
        </p:blipFill>
        <p:spPr>
          <a:xfrm>
            <a:off x="6203213" y="2276872"/>
            <a:ext cx="6023992" cy="4734710"/>
          </a:xfrm>
        </p:spPr>
      </p:pic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875420" y="2124810"/>
            <a:ext cx="2975893" cy="565146"/>
          </a:xfrm>
        </p:spPr>
        <p:txBody>
          <a:bodyPr/>
          <a:lstStyle/>
          <a:p>
            <a:r>
              <a:rPr lang="de-DE" dirty="0" smtClean="0"/>
              <a:t>cirs.bayern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875420" y="2689956"/>
            <a:ext cx="5418352" cy="498016"/>
          </a:xfrm>
        </p:spPr>
        <p:txBody>
          <a:bodyPr/>
          <a:lstStyle/>
          <a:p>
            <a:r>
              <a:rPr lang="de-DE"/>
              <a:t>Bert Urban, Marc Lazarovici</a:t>
            </a:r>
          </a:p>
          <a:p>
            <a:r>
              <a:rPr lang="de-DE"/>
              <a:t>Institut für Notfallmedizin und </a:t>
            </a:r>
            <a:r>
              <a:rPr lang="de-DE" smtClean="0"/>
              <a:t>Medizinmanagement</a:t>
            </a:r>
            <a:endParaRPr lang="de-D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9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1"/>
    </mc:Choice>
    <mc:Fallback xmlns="">
      <p:transition spd="slow" advTm="4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5941348" cy="744238"/>
          </a:xfrm>
          <a:solidFill>
            <a:schemeClr val="accent1"/>
          </a:solidFill>
        </p:spPr>
        <p:txBody>
          <a:bodyPr/>
          <a:lstStyle/>
          <a:p>
            <a:r>
              <a:rPr lang="de-DE" smtClean="0"/>
              <a:t>APS-Handlungsempfehlung CIRS </a:t>
            </a:r>
            <a:r>
              <a:rPr lang="de-DE" dirty="0" smtClean="0"/>
              <a:t>–</a:t>
            </a:r>
            <a:r>
              <a:rPr lang="de-DE" smtClean="0"/>
              <a:t/>
            </a:r>
            <a:br>
              <a:rPr lang="de-DE" smtClean="0"/>
            </a:br>
            <a:r>
              <a:rPr lang="de-DE" dirty="0" err="1"/>
              <a:t>L</a:t>
            </a:r>
            <a:r>
              <a:rPr lang="de-DE" smtClean="0"/>
              <a:t>imitationen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74713" y="1547813"/>
            <a:ext cx="9543905" cy="4500562"/>
          </a:xfrm>
        </p:spPr>
        <p:txBody>
          <a:bodyPr/>
          <a:lstStyle/>
          <a:p>
            <a:r>
              <a:rPr lang="de-DE" sz="2000" dirty="0"/>
              <a:t>nur ein Instrument zur Identifikation von Risiken und Ereignissen sowie zur Ursachenforschung</a:t>
            </a:r>
          </a:p>
          <a:p>
            <a:pPr>
              <a:spcBef>
                <a:spcPts val="1200"/>
              </a:spcBef>
            </a:pPr>
            <a:r>
              <a:rPr lang="de-DE" sz="2000" dirty="0"/>
              <a:t>kann nur einen Teil der Risiken und Ereignisse (aus der Perspektive der Mitarbeiter) identifizieren </a:t>
            </a:r>
          </a:p>
          <a:p>
            <a:pPr>
              <a:spcBef>
                <a:spcPts val="1200"/>
              </a:spcBef>
            </a:pPr>
            <a:r>
              <a:rPr lang="de-DE" sz="2000" dirty="0"/>
              <a:t>keine Garantie für Fehlerfreiheit</a:t>
            </a:r>
          </a:p>
          <a:p>
            <a:pPr>
              <a:spcBef>
                <a:spcPts val="1200"/>
              </a:spcBef>
            </a:pPr>
            <a:r>
              <a:rPr lang="de-DE" sz="2000" dirty="0"/>
              <a:t>keine repräsentativen Daten</a:t>
            </a:r>
            <a:br>
              <a:rPr lang="de-DE" sz="2000" dirty="0"/>
            </a:br>
            <a:r>
              <a:rPr lang="de-DE" sz="2000" dirty="0"/>
              <a:t>(Anzahl, Art, beteiligte Bereiche und Berufsgruppen,…)</a:t>
            </a:r>
          </a:p>
          <a:p>
            <a:pPr>
              <a:spcBef>
                <a:spcPts val="1200"/>
              </a:spcBef>
            </a:pPr>
            <a:r>
              <a:rPr lang="de-DE" sz="2000" dirty="0"/>
              <a:t>keine Rückschlüsse auf die Häufigkeit der tatsächlich aufgetretenen Ereignisse und Risiken</a:t>
            </a:r>
          </a:p>
          <a:p>
            <a:pPr>
              <a:spcBef>
                <a:spcPts val="1200"/>
              </a:spcBef>
            </a:pPr>
            <a:r>
              <a:rPr lang="de-DE" sz="2000" dirty="0"/>
              <a:t>(Zahl der Berichte ≈ Meldebereitschaft und Akzeptanz)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8FA4C-F01D-47DF-9553-C3CE08AC8ADE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24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854"/>
    </mc:Choice>
    <mc:Fallback xmlns="">
      <p:transition spd="slow" advTm="150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875420" y="657225"/>
            <a:ext cx="8841281" cy="565146"/>
          </a:xfrm>
        </p:spPr>
        <p:txBody>
          <a:bodyPr/>
          <a:lstStyle/>
          <a:p>
            <a:r>
              <a:rPr lang="de-DE" smtClean="0"/>
              <a:t>CIRS </a:t>
            </a:r>
            <a:r>
              <a:rPr lang="de-DE"/>
              <a:t>in der Präklinik/Notfallmedizin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39478" y="5771408"/>
            <a:ext cx="8665029" cy="39167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>
              <a:buClr>
                <a:schemeClr val="bg2"/>
              </a:buClr>
              <a:buSzPct val="140000"/>
            </a:pPr>
            <a:r>
              <a:rPr lang="de-DE" sz="1400" dirty="0">
                <a:hlinkClick r:id="rId4"/>
              </a:rPr>
              <a:t>http://</a:t>
            </a:r>
            <a:r>
              <a:rPr lang="de-DE" sz="1400" dirty="0" smtClean="0">
                <a:hlinkClick r:id="rId4"/>
              </a:rPr>
              <a:t>www.aps-ev.de/wp-content/uploads/2016/10/160913_CIRS-Broschuere_WEB.pdf</a:t>
            </a:r>
            <a:r>
              <a:rPr lang="de-DE" sz="1400" dirty="0" smtClean="0"/>
              <a:t> 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457A7E8-3F45-46AC-80A6-5B03F18BB502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5" b="12625"/>
          <a:stretch>
            <a:fillRect/>
          </a:stretch>
        </p:blipFill>
        <p:spPr/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4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5"/>
    </mc:Choice>
    <mc:Fallback xmlns="">
      <p:transition spd="slow" advTm="12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5373885" cy="390295"/>
          </a:xfrm>
        </p:spPr>
        <p:txBody>
          <a:bodyPr/>
          <a:lstStyle/>
          <a:p>
            <a:r>
              <a:rPr lang="de-DE" dirty="0"/>
              <a:t>Warum ein präklinisches CIRS?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organisations- und einrichtungsübergreifend</a:t>
            </a:r>
          </a:p>
          <a:p>
            <a:r>
              <a:rPr lang="de-DE" sz="2000" dirty="0"/>
              <a:t>Berichts- und </a:t>
            </a:r>
            <a:r>
              <a:rPr lang="de-DE" sz="2000" b="1" dirty="0"/>
              <a:t>Lernsystem</a:t>
            </a:r>
          </a:p>
          <a:p>
            <a:r>
              <a:rPr lang="de-DE" sz="2000" dirty="0"/>
              <a:t>Fehlerquellen und </a:t>
            </a:r>
            <a:r>
              <a:rPr lang="de-DE" sz="2000" b="1" dirty="0"/>
              <a:t>Verbesserungsmöglichkeiten</a:t>
            </a:r>
          </a:p>
          <a:p>
            <a:r>
              <a:rPr lang="de-DE" sz="2000" dirty="0"/>
              <a:t>Integration der Erkenntnisse in die täglichen Arbeitsabläufe</a:t>
            </a:r>
          </a:p>
          <a:p>
            <a:endParaRPr lang="de-DE" sz="2000" dirty="0"/>
          </a:p>
          <a:p>
            <a:pPr>
              <a:buSzPct val="100000"/>
              <a:buFont typeface="Wingdings"/>
              <a:buChar char="è"/>
            </a:pP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Verhinderung unerwünschter Ereignisse</a:t>
            </a:r>
          </a:p>
          <a:p>
            <a:pPr>
              <a:buSzPct val="100000"/>
              <a:buFont typeface="Wingdings"/>
              <a:buChar char="è"/>
            </a:pP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Erhöhung der 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Patientensicherheit und Mitarbeitersicherheit</a:t>
            </a:r>
            <a:endParaRPr lang="de-DE" sz="2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e-DE" sz="20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8FA4C-F01D-47DF-9553-C3CE08AC8ADE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702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52"/>
    </mc:Choice>
    <mc:Fallback xmlns="">
      <p:transition spd="slow" advTm="43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5373885" cy="390295"/>
          </a:xfrm>
        </p:spPr>
        <p:txBody>
          <a:bodyPr/>
          <a:lstStyle/>
          <a:p>
            <a:r>
              <a:rPr lang="de-DE" dirty="0"/>
              <a:t>Warum ein präklinisches CIRS?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8FA4C-F01D-47DF-9553-C3CE08AC8ADE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8" name="Picture 2" descr="http://www.drucksachenversand.de/shop/images/product_images/popup_images/243_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417" y="1166433"/>
            <a:ext cx="3744416" cy="470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112189" y="1863478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FF0000"/>
                </a:solidFill>
                <a:latin typeface="Calibri"/>
              </a:rPr>
              <a:t>Zwischenfälle/Schäden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108453" y="415446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FFFF00"/>
                </a:solidFill>
                <a:latin typeface="Calibri"/>
              </a:rPr>
              <a:t>Beinahe-Schaden</a:t>
            </a:r>
            <a:endParaRPr lang="de-DE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3784417" y="3902737"/>
            <a:ext cx="3744416" cy="108012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460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67"/>
    </mc:Choice>
    <mc:Fallback xmlns="">
      <p:transition spd="slow" advTm="49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3485547" cy="390295"/>
          </a:xfrm>
        </p:spPr>
        <p:txBody>
          <a:bodyPr/>
          <a:lstStyle/>
          <a:p>
            <a:r>
              <a:rPr lang="de-DE" dirty="0"/>
              <a:t>O</a:t>
            </a:r>
            <a:r>
              <a:rPr lang="ro-RO" dirty="0" smtClean="0"/>
              <a:t>rgani</a:t>
            </a:r>
            <a:r>
              <a:rPr lang="de-DE" dirty="0" err="1" smtClean="0"/>
              <a:t>sationskultur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 Rolle der Organisationskultur</a:t>
            </a:r>
            <a:endParaRPr lang="ro-RO" dirty="0" smtClean="0"/>
          </a:p>
          <a:p>
            <a:pPr lvl="1"/>
            <a:r>
              <a:rPr lang="de-DE" dirty="0" smtClean="0"/>
              <a:t>schwer einzuschätzen</a:t>
            </a:r>
            <a:endParaRPr lang="ro-RO" dirty="0" smtClean="0"/>
          </a:p>
          <a:p>
            <a:pPr lvl="1"/>
            <a:r>
              <a:rPr lang="de-DE" dirty="0" smtClean="0"/>
              <a:t>oftmals unterschätzt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947081" y="3643953"/>
            <a:ext cx="8179582" cy="1359847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ctr"/>
            <a:r>
              <a:rPr lang="de-DE" sz="2000" b="1">
                <a:solidFill>
                  <a:srgbClr val="FF0000"/>
                </a:solidFill>
                <a:latin typeface="Segoe Print" panose="02000600000000000000" pitchFamily="2" charset="0"/>
              </a:rPr>
              <a:t>Regeln definieren, wie Dinge gemacht werden sollten</a:t>
            </a:r>
          </a:p>
          <a:p>
            <a:pPr algn="ctr"/>
            <a:endParaRPr lang="ro-RO" sz="2000" b="1">
              <a:solidFill>
                <a:srgbClr val="FF0000"/>
              </a:solidFill>
              <a:latin typeface="Segoe Print" panose="02000600000000000000" pitchFamily="2" charset="0"/>
            </a:endParaRPr>
          </a:p>
          <a:p>
            <a:pPr algn="ctr"/>
            <a:r>
              <a:rPr lang="de-DE" sz="2000" b="1">
                <a:solidFill>
                  <a:srgbClr val="FF0000"/>
                </a:solidFill>
                <a:latin typeface="Segoe Print" panose="02000600000000000000" pitchFamily="2" charset="0"/>
              </a:rPr>
              <a:t>Die Organisationskultur definiert,</a:t>
            </a:r>
          </a:p>
          <a:p>
            <a:pPr algn="ctr"/>
            <a:r>
              <a:rPr lang="de-DE" sz="2000" b="1">
                <a:solidFill>
                  <a:srgbClr val="FF0000"/>
                </a:solidFill>
                <a:latin typeface="Segoe Print" panose="02000600000000000000" pitchFamily="2" charset="0"/>
              </a:rPr>
              <a:t>wie Dinge tatsächlich gemacht werden</a:t>
            </a:r>
            <a:endParaRPr lang="ro-RO" sz="2000" b="1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180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46"/>
    </mc:Choice>
    <mc:Fallback xmlns="">
      <p:transition spd="slow" advTm="45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5870816" cy="390295"/>
          </a:xfrm>
        </p:spPr>
        <p:txBody>
          <a:bodyPr/>
          <a:lstStyle/>
          <a:p>
            <a:r>
              <a:rPr lang="de-DE" smtClean="0"/>
              <a:t>Bayerisches Rettungsdienstgesetz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74713" y="1547813"/>
            <a:ext cx="9521825" cy="4500562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 err="1" smtClean="0"/>
              <a:t>BayRDG</a:t>
            </a:r>
            <a:endParaRPr lang="de-DE" sz="2000" dirty="0" smtClean="0"/>
          </a:p>
          <a:p>
            <a:r>
              <a:rPr lang="de-DE" sz="2000" dirty="0"/>
              <a:t>Art. 45 </a:t>
            </a:r>
            <a:r>
              <a:rPr lang="de-DE" sz="2000" dirty="0" smtClean="0"/>
              <a:t>Qualitätsmanagement</a:t>
            </a:r>
            <a:br>
              <a:rPr lang="de-DE" sz="2000" dirty="0" smtClean="0"/>
            </a:br>
            <a:r>
              <a:rPr lang="de-DE" sz="2000" dirty="0" smtClean="0"/>
              <a:t>Die </a:t>
            </a:r>
            <a:r>
              <a:rPr lang="de-DE" sz="2000" dirty="0"/>
              <a:t>Maßnahmen des Qualitätsmanagements sollen sich auf Strukturen, Prozesse und Ergebnisse der Leistungserbringung erstrecken</a:t>
            </a:r>
            <a:r>
              <a:rPr lang="de-DE" sz="2000" dirty="0" smtClean="0"/>
              <a:t>.</a:t>
            </a:r>
          </a:p>
          <a:p>
            <a:endParaRPr lang="de-DE" sz="2000" dirty="0"/>
          </a:p>
          <a:p>
            <a:pPr marL="0" indent="0">
              <a:buNone/>
            </a:pPr>
            <a:r>
              <a:rPr lang="de-DE" sz="2000" dirty="0" smtClean="0"/>
              <a:t>AV </a:t>
            </a:r>
            <a:r>
              <a:rPr lang="de-DE" sz="2000" dirty="0" err="1" smtClean="0"/>
              <a:t>BayRDG</a:t>
            </a:r>
            <a:endParaRPr lang="de-DE" sz="2000" dirty="0" smtClean="0"/>
          </a:p>
          <a:p>
            <a:r>
              <a:rPr lang="de-DE" sz="2000" dirty="0"/>
              <a:t>§ </a:t>
            </a:r>
            <a:r>
              <a:rPr lang="de-DE" sz="2000" dirty="0" smtClean="0"/>
              <a:t>11 Qualitätsmanagement </a:t>
            </a:r>
            <a:r>
              <a:rPr lang="de-DE" sz="2000" dirty="0"/>
              <a:t>in der Notfallrettung</a:t>
            </a:r>
            <a:br>
              <a:rPr lang="de-DE" sz="2000" dirty="0"/>
            </a:br>
            <a:r>
              <a:rPr lang="de-DE" sz="2000" dirty="0"/>
              <a:t>Auswertung der Einsatzdaten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8FA4C-F01D-47DF-9553-C3CE08AC8ADE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782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41"/>
    </mc:Choice>
    <mc:Fallback xmlns="">
      <p:transition spd="slow" advTm="49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4572383" cy="390295"/>
          </a:xfrm>
        </p:spPr>
        <p:txBody>
          <a:bodyPr/>
          <a:lstStyle/>
          <a:p>
            <a:r>
              <a:rPr lang="de-DE" dirty="0" smtClean="0"/>
              <a:t>CIRS in der Notfallmedizin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74713" y="1547813"/>
            <a:ext cx="9521825" cy="4500562"/>
          </a:xfrm>
        </p:spPr>
        <p:txBody>
          <a:bodyPr/>
          <a:lstStyle/>
          <a:p>
            <a:r>
              <a:rPr lang="de-DE" sz="2000" dirty="0" smtClean="0"/>
              <a:t>CIRS/Fehlermeldesysteme haben einen hohen Stellenwert in der Medizin und sind für Krankenhäuser und Vertragsärzte gefordert</a:t>
            </a:r>
          </a:p>
          <a:p>
            <a:r>
              <a:rPr lang="de-DE" sz="2000" dirty="0"/>
              <a:t>k</a:t>
            </a:r>
            <a:r>
              <a:rPr lang="de-DE" sz="2000" dirty="0" smtClean="0"/>
              <a:t>eine Verpflichtung für die Notfallmedizin ableitbar</a:t>
            </a:r>
          </a:p>
          <a:p>
            <a:endParaRPr lang="de-DE" sz="2000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8FA4C-F01D-47DF-9553-C3CE08AC8ADE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9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75"/>
    </mc:Choice>
    <mc:Fallback xmlns="">
      <p:transition spd="slow" advTm="30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8FA4C-F01D-47DF-9553-C3CE08AC8ADE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8" name="Titel 3"/>
          <p:cNvSpPr>
            <a:spLocks noGrp="1"/>
          </p:cNvSpPr>
          <p:nvPr>
            <p:ph type="title"/>
          </p:nvPr>
        </p:nvSpPr>
        <p:spPr>
          <a:xfrm>
            <a:off x="874712" y="656692"/>
            <a:ext cx="2030021" cy="390295"/>
          </a:xfrm>
        </p:spPr>
        <p:txBody>
          <a:bodyPr/>
          <a:lstStyle/>
          <a:p>
            <a:r>
              <a:rPr lang="de-DE" dirty="0" err="1" smtClean="0"/>
              <a:t>cirs.bayern</a:t>
            </a:r>
            <a:endParaRPr lang="de-DE" dirty="0"/>
          </a:p>
        </p:txBody>
      </p:sp>
      <p:sp>
        <p:nvSpPr>
          <p:cNvPr id="9" name="Inhaltsplatzhalt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sz="2000" dirty="0"/>
              <a:t>Meldesystem von kritischen Ereignissen und Beinahe-Schäden (</a:t>
            </a:r>
            <a:r>
              <a:rPr lang="de-DE" sz="2000" u="sng" dirty="0"/>
              <a:t>keine</a:t>
            </a:r>
            <a:r>
              <a:rPr lang="de-DE" sz="2000" dirty="0"/>
              <a:t> Schadensfälle)</a:t>
            </a:r>
          </a:p>
          <a:p>
            <a:r>
              <a:rPr lang="de-DE" sz="2000" dirty="0"/>
              <a:t>für Rettungsdienst, ILS und Notaufnahmen</a:t>
            </a:r>
          </a:p>
          <a:p>
            <a:r>
              <a:rPr lang="de-DE" sz="2000" dirty="0"/>
              <a:t>gemeinsames Projekt aller im Rettungsdienst-Ausschuss Bayern vertretenen Organisationen</a:t>
            </a:r>
          </a:p>
          <a:p>
            <a:pPr marL="491400" lvl="2" indent="0">
              <a:buNone/>
              <a:tabLst>
                <a:tab pos="450850" algn="l"/>
              </a:tabLst>
            </a:pPr>
            <a:endParaRPr lang="de-DE" sz="2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886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32"/>
    </mc:Choice>
    <mc:Fallback xmlns="">
      <p:transition spd="slow" advTm="40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8FA4C-F01D-47DF-9553-C3CE08AC8ADE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855789" y="1512188"/>
            <a:ext cx="8270875" cy="450056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874712" y="656692"/>
            <a:ext cx="5649601" cy="390295"/>
          </a:xfrm>
        </p:spPr>
        <p:txBody>
          <a:bodyPr/>
          <a:lstStyle/>
          <a:p>
            <a:r>
              <a:rPr lang="en-GB" dirty="0" err="1" smtClean="0"/>
              <a:t>Rettungsdienstausschuss</a:t>
            </a:r>
            <a:r>
              <a:rPr lang="en-GB" dirty="0" smtClean="0"/>
              <a:t> </a:t>
            </a:r>
            <a:r>
              <a:rPr lang="en-GB" dirty="0" err="1" smtClean="0"/>
              <a:t>bayern</a:t>
            </a:r>
            <a:endParaRPr lang="en-GB" dirty="0"/>
          </a:p>
        </p:txBody>
      </p:sp>
      <p:sp>
        <p:nvSpPr>
          <p:cNvPr id="8" name="Ellipse 7"/>
          <p:cNvSpPr/>
          <p:nvPr/>
        </p:nvSpPr>
        <p:spPr>
          <a:xfrm>
            <a:off x="7748713" y="2852192"/>
            <a:ext cx="1408449" cy="57606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3F3F3F"/>
                </a:solidFill>
              </a:rPr>
              <a:t>Regie-rungen</a:t>
            </a:r>
          </a:p>
        </p:txBody>
      </p:sp>
      <p:sp>
        <p:nvSpPr>
          <p:cNvPr id="9" name="Ellipse 8"/>
          <p:cNvSpPr/>
          <p:nvPr/>
        </p:nvSpPr>
        <p:spPr>
          <a:xfrm>
            <a:off x="4007768" y="5372472"/>
            <a:ext cx="1044937" cy="5760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white"/>
                </a:solidFill>
              </a:rPr>
              <a:t>BKG</a:t>
            </a:r>
          </a:p>
        </p:txBody>
      </p:sp>
      <p:sp>
        <p:nvSpPr>
          <p:cNvPr id="10" name="Ellipse 9"/>
          <p:cNvSpPr/>
          <p:nvPr/>
        </p:nvSpPr>
        <p:spPr>
          <a:xfrm>
            <a:off x="5547138" y="1700808"/>
            <a:ext cx="1044937" cy="5760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white"/>
                </a:solidFill>
              </a:rPr>
              <a:t>ILS</a:t>
            </a:r>
          </a:p>
        </p:txBody>
      </p:sp>
      <p:sp>
        <p:nvSpPr>
          <p:cNvPr id="11" name="Ellipse 10"/>
          <p:cNvSpPr/>
          <p:nvPr/>
        </p:nvSpPr>
        <p:spPr>
          <a:xfrm>
            <a:off x="3198910" y="4508376"/>
            <a:ext cx="1044937" cy="57606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50" dirty="0">
                <a:solidFill>
                  <a:prstClr val="white"/>
                </a:solidFill>
              </a:rPr>
              <a:t>Land-rettung</a:t>
            </a:r>
          </a:p>
        </p:txBody>
      </p:sp>
      <p:sp>
        <p:nvSpPr>
          <p:cNvPr id="12" name="Ellipse 11"/>
          <p:cNvSpPr/>
          <p:nvPr/>
        </p:nvSpPr>
        <p:spPr>
          <a:xfrm>
            <a:off x="5393208" y="5573420"/>
            <a:ext cx="1370453" cy="5760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700" dirty="0">
                <a:solidFill>
                  <a:prstClr val="white"/>
                </a:solidFill>
              </a:rPr>
              <a:t>SV-Träger</a:t>
            </a:r>
          </a:p>
        </p:txBody>
      </p:sp>
      <p:sp>
        <p:nvSpPr>
          <p:cNvPr id="13" name="Ellipse 12"/>
          <p:cNvSpPr/>
          <p:nvPr/>
        </p:nvSpPr>
        <p:spPr>
          <a:xfrm>
            <a:off x="7833951" y="4508376"/>
            <a:ext cx="1044937" cy="5760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white"/>
                </a:solidFill>
              </a:rPr>
              <a:t>KVB</a:t>
            </a:r>
          </a:p>
        </p:txBody>
      </p:sp>
      <p:sp>
        <p:nvSpPr>
          <p:cNvPr id="14" name="Ellipse 13"/>
          <p:cNvSpPr/>
          <p:nvPr/>
        </p:nvSpPr>
        <p:spPr>
          <a:xfrm>
            <a:off x="8112225" y="3680284"/>
            <a:ext cx="1044937" cy="57606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3F3F3F"/>
                </a:solidFill>
              </a:rPr>
              <a:t>ZRF</a:t>
            </a:r>
          </a:p>
        </p:txBody>
      </p:sp>
      <p:sp>
        <p:nvSpPr>
          <p:cNvPr id="15" name="Ellipse 14"/>
          <p:cNvSpPr/>
          <p:nvPr/>
        </p:nvSpPr>
        <p:spPr>
          <a:xfrm>
            <a:off x="7104496" y="5372472"/>
            <a:ext cx="1251922" cy="5760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white"/>
                </a:solidFill>
              </a:rPr>
              <a:t>ÄLRD</a:t>
            </a:r>
          </a:p>
        </p:txBody>
      </p:sp>
      <p:sp>
        <p:nvSpPr>
          <p:cNvPr id="16" name="Zehneck 15"/>
          <p:cNvSpPr/>
          <p:nvPr/>
        </p:nvSpPr>
        <p:spPr>
          <a:xfrm>
            <a:off x="4530237" y="2564160"/>
            <a:ext cx="3061161" cy="2808312"/>
          </a:xfrm>
          <a:prstGeom prst="decago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prstClr val="white"/>
                </a:solidFill>
              </a:rPr>
              <a:t>Rettungs-dienst-</a:t>
            </a:r>
            <a:r>
              <a:rPr lang="de-DE" sz="2400" b="1" dirty="0" err="1">
                <a:solidFill>
                  <a:prstClr val="white"/>
                </a:solidFill>
              </a:rPr>
              <a:t>ausschusss</a:t>
            </a:r>
            <a:r>
              <a:rPr lang="de-DE" sz="2400" b="1" dirty="0">
                <a:solidFill>
                  <a:prstClr val="white"/>
                </a:solidFill>
              </a:rPr>
              <a:t> Bayern</a:t>
            </a:r>
          </a:p>
        </p:txBody>
      </p:sp>
      <p:sp>
        <p:nvSpPr>
          <p:cNvPr id="17" name="Ellipse 16"/>
          <p:cNvSpPr/>
          <p:nvPr/>
        </p:nvSpPr>
        <p:spPr>
          <a:xfrm>
            <a:off x="2962830" y="3680284"/>
            <a:ext cx="1281016" cy="57606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50" dirty="0">
                <a:solidFill>
                  <a:prstClr val="white"/>
                </a:solidFill>
              </a:rPr>
              <a:t>Wasser-rettung</a:t>
            </a:r>
          </a:p>
        </p:txBody>
      </p:sp>
      <p:sp>
        <p:nvSpPr>
          <p:cNvPr id="18" name="Ellipse 17"/>
          <p:cNvSpPr/>
          <p:nvPr/>
        </p:nvSpPr>
        <p:spPr>
          <a:xfrm>
            <a:off x="3322912" y="2780928"/>
            <a:ext cx="1044937" cy="57606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50" dirty="0">
                <a:solidFill>
                  <a:prstClr val="white"/>
                </a:solidFill>
              </a:rPr>
              <a:t>Berg-rettung</a:t>
            </a:r>
          </a:p>
        </p:txBody>
      </p:sp>
      <p:sp>
        <p:nvSpPr>
          <p:cNvPr id="19" name="Ellipse 18"/>
          <p:cNvSpPr/>
          <p:nvPr/>
        </p:nvSpPr>
        <p:spPr>
          <a:xfrm>
            <a:off x="4243847" y="1988840"/>
            <a:ext cx="1044937" cy="57606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50" dirty="0">
                <a:solidFill>
                  <a:prstClr val="white"/>
                </a:solidFill>
              </a:rPr>
              <a:t>Luft-rettung</a:t>
            </a:r>
          </a:p>
        </p:txBody>
      </p:sp>
      <p:sp>
        <p:nvSpPr>
          <p:cNvPr id="20" name="Ellipse 19"/>
          <p:cNvSpPr/>
          <p:nvPr/>
        </p:nvSpPr>
        <p:spPr>
          <a:xfrm>
            <a:off x="7067287" y="1988840"/>
            <a:ext cx="1044937" cy="57606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3F3F3F"/>
                </a:solidFill>
              </a:rPr>
              <a:t>StMI</a:t>
            </a:r>
            <a:endParaRPr lang="de-DE" dirty="0">
              <a:solidFill>
                <a:srgbClr val="3F3F3F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080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36"/>
    </mc:Choice>
    <mc:Fallback xmlns="">
      <p:transition spd="slow" advTm="72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8FA4C-F01D-47DF-9553-C3CE08AC8ADE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8" name="Titel 3"/>
          <p:cNvSpPr>
            <a:spLocks noGrp="1"/>
          </p:cNvSpPr>
          <p:nvPr>
            <p:ph type="title"/>
          </p:nvPr>
        </p:nvSpPr>
        <p:spPr>
          <a:xfrm>
            <a:off x="874712" y="656692"/>
            <a:ext cx="3698746" cy="390295"/>
          </a:xfrm>
        </p:spPr>
        <p:txBody>
          <a:bodyPr/>
          <a:lstStyle/>
          <a:p>
            <a:r>
              <a:rPr lang="de-DE" dirty="0"/>
              <a:t>Merkmale eines CIRS</a:t>
            </a:r>
          </a:p>
        </p:txBody>
      </p:sp>
      <p:sp>
        <p:nvSpPr>
          <p:cNvPr id="9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DE" sz="2200" dirty="0" smtClean="0"/>
              <a:t>Freiwilligkeit</a:t>
            </a:r>
          </a:p>
          <a:p>
            <a:pPr>
              <a:spcAft>
                <a:spcPts val="600"/>
              </a:spcAft>
            </a:pPr>
            <a:endParaRPr lang="de-DE" sz="600" dirty="0"/>
          </a:p>
          <a:p>
            <a:pPr>
              <a:spcAft>
                <a:spcPts val="600"/>
              </a:spcAft>
            </a:pPr>
            <a:r>
              <a:rPr lang="de-DE" sz="2200" dirty="0" smtClean="0"/>
              <a:t>Anonymität</a:t>
            </a:r>
          </a:p>
          <a:p>
            <a:pPr marL="0" indent="0">
              <a:spcAft>
                <a:spcPts val="600"/>
              </a:spcAft>
              <a:buNone/>
            </a:pPr>
            <a:endParaRPr lang="de-DE" sz="600" dirty="0"/>
          </a:p>
          <a:p>
            <a:pPr>
              <a:spcAft>
                <a:spcPts val="600"/>
              </a:spcAft>
            </a:pPr>
            <a:r>
              <a:rPr lang="de-DE" sz="2200" dirty="0" smtClean="0"/>
              <a:t>Sanktionsfreiheit</a:t>
            </a:r>
          </a:p>
          <a:p>
            <a:pPr>
              <a:spcAft>
                <a:spcPts val="600"/>
              </a:spcAft>
            </a:pPr>
            <a:endParaRPr lang="de-DE" sz="600" dirty="0"/>
          </a:p>
          <a:p>
            <a:pPr>
              <a:spcAft>
                <a:spcPts val="600"/>
              </a:spcAft>
            </a:pPr>
            <a:r>
              <a:rPr lang="de-DE" sz="2200" dirty="0" smtClean="0"/>
              <a:t>Vertraulichkeit</a:t>
            </a:r>
          </a:p>
          <a:p>
            <a:pPr>
              <a:spcAft>
                <a:spcPts val="600"/>
              </a:spcAft>
            </a:pPr>
            <a:endParaRPr lang="de-DE" sz="600" dirty="0"/>
          </a:p>
          <a:p>
            <a:r>
              <a:rPr lang="de-DE" sz="2200" dirty="0">
                <a:sym typeface="Wingdings" panose="05000000000000000000" pitchFamily="2" charset="2"/>
              </a:rPr>
              <a:t>schadensrechtlich unbedenklich</a:t>
            </a:r>
            <a:endParaRPr lang="de-DE" sz="2200" dirty="0"/>
          </a:p>
          <a:p>
            <a:pPr marL="0" indent="0">
              <a:buNone/>
            </a:pPr>
            <a:endParaRPr lang="de-DE" sz="22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263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181"/>
    </mc:Choice>
    <mc:Fallback xmlns="">
      <p:transition spd="slow" advTm="145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7A7E8-3F45-46AC-80A6-5B03F18BB502}" type="slidenum">
              <a:rPr lang="de-DE" smtClean="0"/>
              <a:t>2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919" y="2708920"/>
            <a:ext cx="4467225" cy="25717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/>
          <a:srcRect l="1196"/>
          <a:stretch/>
        </p:blipFill>
        <p:spPr>
          <a:xfrm>
            <a:off x="3071664" y="1340768"/>
            <a:ext cx="5947792" cy="92392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2"/>
    </mc:Choice>
    <mc:Fallback xmlns="">
      <p:transition spd="slow" advTm="12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8FA4C-F01D-47DF-9553-C3CE08AC8ADE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8" name="Titel 3"/>
          <p:cNvSpPr>
            <a:spLocks noGrp="1"/>
          </p:cNvSpPr>
          <p:nvPr>
            <p:ph type="title"/>
          </p:nvPr>
        </p:nvSpPr>
        <p:spPr>
          <a:xfrm>
            <a:off x="874712" y="656692"/>
            <a:ext cx="3698746" cy="390295"/>
          </a:xfrm>
        </p:spPr>
        <p:txBody>
          <a:bodyPr/>
          <a:lstStyle/>
          <a:p>
            <a:r>
              <a:rPr lang="de-DE" dirty="0"/>
              <a:t>Merkmale eines CIRS</a:t>
            </a:r>
          </a:p>
        </p:txBody>
      </p:sp>
      <p:sp>
        <p:nvSpPr>
          <p:cNvPr id="9" name="Inhaltsplatzhalter 4"/>
          <p:cNvSpPr>
            <a:spLocks noGrp="1"/>
          </p:cNvSpPr>
          <p:nvPr>
            <p:ph idx="1"/>
          </p:nvPr>
        </p:nvSpPr>
        <p:spPr>
          <a:xfrm>
            <a:off x="874713" y="1547813"/>
            <a:ext cx="9140145" cy="4500562"/>
          </a:xfrm>
        </p:spPr>
        <p:txBody>
          <a:bodyPr/>
          <a:lstStyle/>
          <a:p>
            <a:r>
              <a:rPr lang="de-DE" sz="2200" dirty="0">
                <a:sym typeface="Wingdings" panose="05000000000000000000" pitchFamily="2" charset="2"/>
              </a:rPr>
              <a:t>schadensrechtlich unbedenklich</a:t>
            </a:r>
            <a:endParaRPr lang="de-DE" sz="2200" dirty="0"/>
          </a:p>
          <a:p>
            <a:pPr marL="355600" indent="-355600">
              <a:buNone/>
            </a:pPr>
            <a:r>
              <a:rPr lang="de-DE" sz="2200" dirty="0"/>
              <a:t>	§ 135a Absatz 3 SGB V : </a:t>
            </a:r>
            <a:br>
              <a:rPr lang="de-DE" sz="2200" dirty="0"/>
            </a:br>
            <a:r>
              <a:rPr lang="de-DE" sz="2200" dirty="0"/>
              <a:t>„Meldungen und Daten aus einrichtungsinternen und einrichtungsübergreifenden Risikomanagement- und Fehlermeldesystemen (…) dürfen im Rechtsverkehr nicht zum Nachteil des Meldenden verwendet werden.“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7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49"/>
    </mc:Choice>
    <mc:Fallback xmlns="">
      <p:transition spd="slow" advTm="16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8FA4C-F01D-47DF-9553-C3CE08AC8ADE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8" name="Titel 3"/>
          <p:cNvSpPr>
            <a:spLocks noGrp="1"/>
          </p:cNvSpPr>
          <p:nvPr>
            <p:ph type="title"/>
          </p:nvPr>
        </p:nvSpPr>
        <p:spPr>
          <a:xfrm>
            <a:off x="874712" y="656692"/>
            <a:ext cx="3698746" cy="390295"/>
          </a:xfrm>
        </p:spPr>
        <p:txBody>
          <a:bodyPr/>
          <a:lstStyle/>
          <a:p>
            <a:r>
              <a:rPr lang="de-DE" dirty="0"/>
              <a:t>Merkmale eines CIRS</a:t>
            </a:r>
          </a:p>
        </p:txBody>
      </p:sp>
      <p:sp>
        <p:nvSpPr>
          <p:cNvPr id="9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200" dirty="0">
                <a:sym typeface="Wingdings" panose="05000000000000000000" pitchFamily="2" charset="2"/>
              </a:rPr>
              <a:t>schadensrechtlich unbedenklich</a:t>
            </a:r>
            <a:endParaRPr lang="de-DE" sz="2200" dirty="0"/>
          </a:p>
          <a:p>
            <a:pPr marL="355600" indent="0">
              <a:buNone/>
            </a:pPr>
            <a:r>
              <a:rPr lang="de-DE" sz="2200" dirty="0"/>
              <a:t>„CIRS-Bericht ist anonym und nicht identifizierbar (...) Auch deshalb ist CIRS für staatsanwaltschaftliche Ermittlungen grundsätzlich irrelevant.“</a:t>
            </a:r>
            <a:br>
              <a:rPr lang="de-DE" sz="2200" dirty="0"/>
            </a:br>
            <a:endParaRPr lang="de-DE" sz="400" dirty="0"/>
          </a:p>
          <a:p>
            <a:pPr marL="355600" indent="0">
              <a:buNone/>
            </a:pPr>
            <a:r>
              <a:rPr lang="de-DE" sz="2000" dirty="0"/>
              <a:t>(CIRS-Handlungsempfehlung APS)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9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78"/>
    </mc:Choice>
    <mc:Fallback xmlns="">
      <p:transition spd="slow" advTm="23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8FA4C-F01D-47DF-9553-C3CE08AC8ADE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8" name="Titel 3"/>
          <p:cNvSpPr>
            <a:spLocks noGrp="1"/>
          </p:cNvSpPr>
          <p:nvPr>
            <p:ph type="title"/>
          </p:nvPr>
        </p:nvSpPr>
        <p:spPr>
          <a:xfrm>
            <a:off x="874712" y="656692"/>
            <a:ext cx="3698746" cy="390295"/>
          </a:xfrm>
        </p:spPr>
        <p:txBody>
          <a:bodyPr/>
          <a:lstStyle/>
          <a:p>
            <a:r>
              <a:rPr lang="de-DE" dirty="0"/>
              <a:t>Merkmale eines CIRS</a:t>
            </a:r>
          </a:p>
        </p:txBody>
      </p:sp>
      <p:sp>
        <p:nvSpPr>
          <p:cNvPr id="10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200" dirty="0"/>
              <a:t>„Im </a:t>
            </a:r>
            <a:r>
              <a:rPr lang="de-DE" sz="2200" b="1" dirty="0"/>
              <a:t>Schadenmeldesystem</a:t>
            </a:r>
            <a:r>
              <a:rPr lang="de-DE" sz="2200" dirty="0"/>
              <a:t> geht es in erster Linie um Haftung und Versicherung, potentiell also auch um mögliche Sanktionen.</a:t>
            </a:r>
          </a:p>
          <a:p>
            <a:pPr>
              <a:spcBef>
                <a:spcPts val="1200"/>
              </a:spcBef>
            </a:pPr>
            <a:r>
              <a:rPr lang="de-DE" sz="2200" dirty="0"/>
              <a:t>Im </a:t>
            </a:r>
            <a:r>
              <a:rPr lang="de-DE" sz="2200" b="1" dirty="0"/>
              <a:t>CIRS</a:t>
            </a:r>
            <a:r>
              <a:rPr lang="de-DE" sz="2200" dirty="0"/>
              <a:t> stehen dagegen die Prävention von Fehlern, die Minderung möglicher Schäden und die Prozessverbesserung im Mittelpunkt.“</a:t>
            </a:r>
            <a:br>
              <a:rPr lang="de-DE" sz="2200" dirty="0"/>
            </a:br>
            <a:r>
              <a:rPr lang="de-DE" sz="600" dirty="0"/>
              <a:t/>
            </a:r>
            <a:br>
              <a:rPr lang="de-DE" sz="600" dirty="0"/>
            </a:br>
            <a:r>
              <a:rPr lang="de-DE" sz="2200" dirty="0"/>
              <a:t>(CIRS-Handlungsempfehlung APS)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4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12"/>
    </mc:Choice>
    <mc:Fallback xmlns="">
      <p:transition spd="slow" advTm="41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8FA4C-F01D-47DF-9553-C3CE08AC8ADE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8" name="Titel 3"/>
          <p:cNvSpPr>
            <a:spLocks noGrp="1"/>
          </p:cNvSpPr>
          <p:nvPr>
            <p:ph type="title"/>
          </p:nvPr>
        </p:nvSpPr>
        <p:spPr>
          <a:xfrm>
            <a:off x="874712" y="656692"/>
            <a:ext cx="3966448" cy="390295"/>
          </a:xfrm>
        </p:spPr>
        <p:txBody>
          <a:bodyPr/>
          <a:lstStyle/>
          <a:p>
            <a:r>
              <a:rPr lang="de-DE" dirty="0" smtClean="0"/>
              <a:t>Eingabe CIRS-Meldung</a:t>
            </a:r>
            <a:endParaRPr lang="de-DE" dirty="0"/>
          </a:p>
        </p:txBody>
      </p:sp>
      <p:sp>
        <p:nvSpPr>
          <p:cNvPr id="9" name="Inhaltsplatzhalt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sz="2200" b="1" dirty="0"/>
              <a:t>WAS: </a:t>
            </a:r>
            <a:r>
              <a:rPr lang="de-DE" sz="2200" dirty="0"/>
              <a:t>Vorkommnis aus Sicht des Meldenden</a:t>
            </a:r>
            <a:br>
              <a:rPr lang="de-DE" sz="2200" dirty="0"/>
            </a:br>
            <a:r>
              <a:rPr lang="de-DE" sz="2000" dirty="0"/>
              <a:t>(außergewöhnliche oder kritische Ereignisse, aber auch positiv verlaufene Situationen)</a:t>
            </a:r>
          </a:p>
          <a:p>
            <a:pPr>
              <a:spcBef>
                <a:spcPts val="1200"/>
              </a:spcBef>
            </a:pPr>
            <a:r>
              <a:rPr lang="de-DE" sz="2200" b="1" dirty="0"/>
              <a:t>WER: </a:t>
            </a:r>
            <a:r>
              <a:rPr lang="de-DE" sz="2200" dirty="0"/>
              <a:t>Mitarbeiter </a:t>
            </a:r>
            <a:r>
              <a:rPr lang="de-DE" sz="2200" b="1" dirty="0">
                <a:solidFill>
                  <a:srgbClr val="FF0000"/>
                </a:solidFill>
              </a:rPr>
              <a:t>aller beteiligten Berufsgruppen</a:t>
            </a:r>
            <a:endParaRPr lang="de-DE" sz="2200" dirty="0"/>
          </a:p>
          <a:p>
            <a:pPr>
              <a:spcBef>
                <a:spcPts val="1200"/>
              </a:spcBef>
            </a:pPr>
            <a:r>
              <a:rPr lang="de-DE" sz="2200" b="1" dirty="0"/>
              <a:t>WO: </a:t>
            </a:r>
            <a:r>
              <a:rPr lang="de-DE" sz="2200" dirty="0"/>
              <a:t>online-Berichtsformular mit vordefinierten Frage- und Datenfeldern (</a:t>
            </a:r>
            <a:r>
              <a:rPr lang="de-DE" sz="2200" b="1" i="1" dirty="0">
                <a:solidFill>
                  <a:schemeClr val="accent1"/>
                </a:solidFill>
                <a:hlinkClick r:id="rId6"/>
              </a:rPr>
              <a:t>www.cirs.bayern</a:t>
            </a:r>
            <a:r>
              <a:rPr lang="de-DE" sz="2200" dirty="0"/>
              <a:t>)</a:t>
            </a:r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endParaRPr lang="de-DE" sz="2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976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10"/>
    </mc:Choice>
    <mc:Fallback xmlns="">
      <p:transition spd="slow" advTm="51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8FA4C-F01D-47DF-9553-C3CE08AC8ADE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8" name="Titel 3"/>
          <p:cNvSpPr>
            <a:spLocks noGrp="1"/>
          </p:cNvSpPr>
          <p:nvPr>
            <p:ph type="title"/>
          </p:nvPr>
        </p:nvSpPr>
        <p:spPr>
          <a:xfrm>
            <a:off x="874712" y="656692"/>
            <a:ext cx="2583056" cy="390295"/>
          </a:xfrm>
        </p:spPr>
        <p:txBody>
          <a:bodyPr/>
          <a:lstStyle/>
          <a:p>
            <a:r>
              <a:rPr lang="de-DE" dirty="0" smtClean="0"/>
              <a:t>Arbeitsebenen</a:t>
            </a:r>
            <a:endParaRPr lang="de-DE" dirty="0"/>
          </a:p>
        </p:txBody>
      </p:sp>
      <p:sp>
        <p:nvSpPr>
          <p:cNvPr id="9" name="Inhaltsplatzhalt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sz="2200" b="1" dirty="0">
                <a:solidFill>
                  <a:schemeClr val="accent6">
                    <a:lumMod val="50000"/>
                  </a:schemeClr>
                </a:solidFill>
              </a:rPr>
              <a:t>Auswerte- und Anonymisierungsteam (AAT)</a:t>
            </a:r>
          </a:p>
          <a:p>
            <a:pPr marL="536575" lvl="2" indent="-274638"/>
            <a:r>
              <a:rPr lang="de-DE" sz="2000" b="1" dirty="0"/>
              <a:t>Operative Ebene: </a:t>
            </a:r>
            <a:r>
              <a:rPr lang="de-DE" sz="2000" dirty="0"/>
              <a:t>Notärzte, Rettungsdienst-MA, ILS-Disponenten, Klinik-MA</a:t>
            </a:r>
          </a:p>
          <a:p>
            <a:pPr marL="536575" lvl="2" indent="-274638"/>
            <a:r>
              <a:rPr lang="de-DE" sz="2000" dirty="0"/>
              <a:t>hinzuziehbares </a:t>
            </a:r>
            <a:r>
              <a:rPr lang="de-DE" sz="2000" b="1" dirty="0"/>
              <a:t>Expertenteam</a:t>
            </a:r>
            <a:r>
              <a:rPr lang="de-DE" sz="2000" dirty="0"/>
              <a:t> im AAT (z.B. Pädiatrie, Toxikologie)</a:t>
            </a:r>
          </a:p>
          <a:p>
            <a:pPr>
              <a:spcBef>
                <a:spcPts val="1200"/>
              </a:spcBef>
            </a:pPr>
            <a:r>
              <a:rPr lang="de-DE" sz="2200" b="1" dirty="0">
                <a:solidFill>
                  <a:schemeClr val="accent6">
                    <a:lumMod val="50000"/>
                  </a:schemeClr>
                </a:solidFill>
              </a:rPr>
              <a:t>Steuerungsgruppe (SG)</a:t>
            </a:r>
          </a:p>
          <a:p>
            <a:pPr marL="536575" lvl="2" indent="-274638"/>
            <a:r>
              <a:rPr lang="de-DE" sz="2000" b="1" dirty="0"/>
              <a:t>Steuerungsebene: </a:t>
            </a:r>
            <a:r>
              <a:rPr lang="de-DE" sz="2000" dirty="0"/>
              <a:t>Ausschussorganisationen, RD-Ausschussvorsitzender, ÄLRD-Landesbeauftragter, INM</a:t>
            </a:r>
          </a:p>
          <a:p>
            <a:pPr>
              <a:spcBef>
                <a:spcPts val="1200"/>
              </a:spcBef>
            </a:pPr>
            <a:r>
              <a:rPr lang="de-DE" sz="2200" b="1" dirty="0">
                <a:solidFill>
                  <a:schemeClr val="accent6">
                    <a:lumMod val="50000"/>
                  </a:schemeClr>
                </a:solidFill>
              </a:rPr>
              <a:t>Rettungsdienstausschuss</a:t>
            </a:r>
          </a:p>
          <a:p>
            <a:pPr lvl="1"/>
            <a:r>
              <a:rPr lang="de-DE" sz="2000" b="1" dirty="0">
                <a:solidFill>
                  <a:srgbClr val="3F3F3F"/>
                </a:solidFill>
              </a:rPr>
              <a:t>Kontrollebene:</a:t>
            </a:r>
            <a:r>
              <a:rPr lang="de-DE" sz="2000" dirty="0">
                <a:solidFill>
                  <a:srgbClr val="3F3F3F"/>
                </a:solidFill>
              </a:rPr>
              <a:t> Berichtspflicht</a:t>
            </a:r>
          </a:p>
          <a:p>
            <a:pPr marL="0" indent="0">
              <a:buNone/>
            </a:pPr>
            <a:endParaRPr lang="de-DE" sz="2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002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03"/>
    </mc:Choice>
    <mc:Fallback xmlns="">
      <p:transition spd="slow" advTm="98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1427292" cy="390295"/>
          </a:xfrm>
        </p:spPr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Einführung </a:t>
            </a:r>
            <a:r>
              <a:rPr lang="de-DE" sz="2000" dirty="0" smtClean="0"/>
              <a:t>CIRS</a:t>
            </a:r>
          </a:p>
          <a:p>
            <a:pPr marL="0" indent="0">
              <a:buNone/>
            </a:pPr>
            <a:endParaRPr lang="de-DE" sz="900" dirty="0"/>
          </a:p>
          <a:p>
            <a:pPr defTabSz="5113338"/>
            <a:r>
              <a:rPr lang="de-DE" sz="2000" dirty="0"/>
              <a:t>CIRS in der </a:t>
            </a:r>
            <a:r>
              <a:rPr lang="de-DE" sz="2000" dirty="0" err="1"/>
              <a:t>prähospitalen</a:t>
            </a:r>
            <a:r>
              <a:rPr lang="de-DE" sz="2000" dirty="0"/>
              <a:t> </a:t>
            </a:r>
            <a:r>
              <a:rPr lang="de-DE" sz="2000" dirty="0" smtClean="0"/>
              <a:t>Notfallmedizin</a:t>
            </a:r>
          </a:p>
          <a:p>
            <a:pPr marL="0" indent="0" defTabSz="5113338">
              <a:buNone/>
            </a:pPr>
            <a:endParaRPr lang="de-DE" sz="900" dirty="0"/>
          </a:p>
          <a:p>
            <a:r>
              <a:rPr lang="de-DE" sz="2000" dirty="0" smtClean="0"/>
              <a:t>cirs.bayern</a:t>
            </a:r>
          </a:p>
          <a:p>
            <a:endParaRPr lang="de-DE" sz="900" dirty="0"/>
          </a:p>
          <a:p>
            <a:r>
              <a:rPr lang="de-DE" sz="2000" dirty="0"/>
              <a:t>Exemplarischer CIRS-Bericht</a:t>
            </a:r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8FA4C-F01D-47DF-9553-C3CE08AC8ADE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0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83"/>
    </mc:Choice>
    <mc:Fallback xmlns="">
      <p:transition spd="slow" advTm="20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4873748" cy="390295"/>
          </a:xfrm>
        </p:spPr>
        <p:txBody>
          <a:bodyPr/>
          <a:lstStyle/>
          <a:p>
            <a:r>
              <a:rPr lang="de-DE" dirty="0" smtClean="0"/>
              <a:t>CIRS-Handlungsempfehlung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74713" y="6138217"/>
            <a:ext cx="10595505" cy="243111"/>
          </a:xfrm>
        </p:spPr>
        <p:txBody>
          <a:bodyPr/>
          <a:lstStyle/>
          <a:p>
            <a:pPr marL="0" indent="0">
              <a:buNone/>
            </a:pPr>
            <a:r>
              <a:rPr lang="de-DE" sz="1400" dirty="0"/>
              <a:t>https://www.aps-ev.de/wp-content/uploads/2024/06/160913_CIRS-Broschuere_WEB.pdf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8FA4C-F01D-47DF-9553-C3CE08AC8ADE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1178333"/>
            <a:ext cx="4248472" cy="47709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811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0"/>
    </mc:Choice>
    <mc:Fallback xmlns="">
      <p:transition spd="slow" advTm="30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5630365" cy="390295"/>
          </a:xfrm>
          <a:solidFill>
            <a:schemeClr val="accent1"/>
          </a:solidFill>
        </p:spPr>
        <p:txBody>
          <a:bodyPr/>
          <a:lstStyle/>
          <a:p>
            <a:r>
              <a:rPr lang="de-DE" smtClean="0"/>
              <a:t>APS-Handlungsempfehlung CIRS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„…zu den wesentlichen Errungenschaften der </a:t>
            </a:r>
            <a:r>
              <a:rPr lang="de-DE" sz="2000" dirty="0" smtClean="0"/>
              <a:t>Patientensicherheitsbewegung </a:t>
            </a:r>
            <a:r>
              <a:rPr lang="de-DE" sz="2000" dirty="0"/>
              <a:t>zählt die </a:t>
            </a:r>
            <a:r>
              <a:rPr lang="de-DE" sz="2000" b="1" dirty="0"/>
              <a:t>Einführung von Berichts- und Lernsystemen (CIRS)</a:t>
            </a:r>
            <a:r>
              <a:rPr lang="de-DE" sz="2000" dirty="0"/>
              <a:t> als ein wichtiges Instrument des klinischen Risikomanagements.“</a:t>
            </a:r>
          </a:p>
          <a:p>
            <a:endParaRPr lang="de-DE" sz="2000" dirty="0"/>
          </a:p>
          <a:p>
            <a:r>
              <a:rPr lang="de-DE" sz="2000" dirty="0"/>
              <a:t>„…Lernen aus Fehlern wird ermöglicht und es muss nicht jeder Fehler selbst gemacht werden…“</a:t>
            </a:r>
          </a:p>
          <a:p>
            <a:endParaRPr lang="de-DE" sz="2000" dirty="0"/>
          </a:p>
          <a:p>
            <a:r>
              <a:rPr lang="de-DE" sz="2000" dirty="0"/>
              <a:t>„…werden sicherheitsrelevante Ereignisse erkennbar, die oftmals durch vielschichtige und arbeitsteilige Abläufe begünstigt werden.“</a:t>
            </a:r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8FA4C-F01D-47DF-9553-C3CE08AC8ADE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987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25"/>
    </mc:Choice>
    <mc:Fallback xmlns="">
      <p:transition spd="slow" advTm="57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5941348" cy="744238"/>
          </a:xfrm>
          <a:solidFill>
            <a:schemeClr val="accent1"/>
          </a:solidFill>
        </p:spPr>
        <p:txBody>
          <a:bodyPr/>
          <a:lstStyle/>
          <a:p>
            <a:r>
              <a:rPr lang="de-DE" dirty="0" smtClean="0"/>
              <a:t>APS-Handlungsempfehlung CIRS –</a:t>
            </a:r>
            <a:br>
              <a:rPr lang="de-DE" dirty="0" smtClean="0"/>
            </a:br>
            <a:r>
              <a:rPr lang="de-DE" dirty="0" smtClean="0"/>
              <a:t>„</a:t>
            </a:r>
            <a:r>
              <a:rPr lang="de-DE" dirty="0"/>
              <a:t>E</a:t>
            </a:r>
            <a:r>
              <a:rPr lang="de-DE" dirty="0" smtClean="0"/>
              <a:t>ssentials“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de-DE" sz="2000" dirty="0"/>
              <a:t>Unterstützung auf allen Leitungsebenen gewährleisten</a:t>
            </a:r>
          </a:p>
          <a:p>
            <a:pPr>
              <a:spcBef>
                <a:spcPts val="1200"/>
              </a:spcBef>
            </a:pPr>
            <a:r>
              <a:rPr lang="de-DE" sz="2000" dirty="0"/>
              <a:t>Eine Kultur zum konstruktiven Umgang mit Fehlern und Risiken fördern</a:t>
            </a:r>
          </a:p>
          <a:p>
            <a:pPr>
              <a:spcBef>
                <a:spcPts val="1200"/>
              </a:spcBef>
            </a:pPr>
            <a:r>
              <a:rPr lang="de-DE" sz="2000" dirty="0"/>
              <a:t>Verlässliche Strukturen und Prozesse im CIRS schaffen</a:t>
            </a:r>
          </a:p>
          <a:p>
            <a:pPr>
              <a:spcBef>
                <a:spcPts val="1200"/>
              </a:spcBef>
            </a:pPr>
            <a:r>
              <a:rPr lang="de-DE" sz="2000" dirty="0"/>
              <a:t>Mitarbeiterbeteiligung sicherstellen</a:t>
            </a:r>
          </a:p>
          <a:p>
            <a:pPr>
              <a:spcBef>
                <a:spcPts val="1200"/>
              </a:spcBef>
            </a:pPr>
            <a:r>
              <a:rPr lang="de-DE" sz="2000" dirty="0"/>
              <a:t>Berichte führen zu positiven Veränderungen</a:t>
            </a:r>
          </a:p>
          <a:p>
            <a:pPr>
              <a:spcBef>
                <a:spcPts val="1200"/>
              </a:spcBef>
            </a:pPr>
            <a:r>
              <a:rPr lang="de-DE" sz="2000" dirty="0"/>
              <a:t>Das Berichts- und Lernsystem evaluieren</a:t>
            </a:r>
          </a:p>
          <a:p>
            <a:pPr>
              <a:spcBef>
                <a:spcPts val="1200"/>
              </a:spcBef>
            </a:pPr>
            <a:r>
              <a:rPr lang="de-DE" sz="2000" dirty="0"/>
              <a:t>CIRS ist selbst ein lernendes System</a:t>
            </a:r>
          </a:p>
          <a:p>
            <a:pPr>
              <a:spcBef>
                <a:spcPts val="1200"/>
              </a:spcBef>
            </a:pPr>
            <a:r>
              <a:rPr lang="de-DE" sz="2000" dirty="0"/>
              <a:t>Das Lernen mit anderen teilen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8FA4C-F01D-47DF-9553-C3CE08AC8ADE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92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80"/>
    </mc:Choice>
    <mc:Fallback xmlns="">
      <p:transition spd="slow" advTm="146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5630365" cy="390295"/>
          </a:xfrm>
          <a:solidFill>
            <a:schemeClr val="accent1"/>
          </a:solidFill>
        </p:spPr>
        <p:txBody>
          <a:bodyPr/>
          <a:lstStyle/>
          <a:p>
            <a:r>
              <a:rPr lang="de-DE" smtClean="0"/>
              <a:t>APS-Handlungsempfehlung CIRS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8FA4C-F01D-47DF-9553-C3CE08AC8ADE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175" y="1433724"/>
            <a:ext cx="8517699" cy="453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796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06"/>
    </mc:Choice>
    <mc:Fallback xmlns="">
      <p:transition spd="slow" advTm="41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5630365" cy="390295"/>
          </a:xfrm>
          <a:solidFill>
            <a:schemeClr val="accent1"/>
          </a:solidFill>
        </p:spPr>
        <p:txBody>
          <a:bodyPr/>
          <a:lstStyle/>
          <a:p>
            <a:r>
              <a:rPr lang="de-DE" smtClean="0"/>
              <a:t>APS-Handlungsempfehlung CIRS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8FA4C-F01D-47DF-9553-C3CE08AC8ADE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301" y="1420152"/>
            <a:ext cx="8627443" cy="464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24"/>
    </mc:Choice>
    <mc:Fallback xmlns="">
      <p:transition spd="slow" advTm="65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5941348" cy="744238"/>
          </a:xfrm>
          <a:solidFill>
            <a:schemeClr val="accent1"/>
          </a:solidFill>
        </p:spPr>
        <p:txBody>
          <a:bodyPr/>
          <a:lstStyle/>
          <a:p>
            <a:r>
              <a:rPr lang="de-DE" smtClean="0"/>
              <a:t>APS-Handlungsempfehlung CIRS </a:t>
            </a:r>
            <a:r>
              <a:rPr lang="de-DE" dirty="0" smtClean="0"/>
              <a:t>–</a:t>
            </a:r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Nutzen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74712" y="1547813"/>
            <a:ext cx="9543906" cy="4500562"/>
          </a:xfrm>
        </p:spPr>
        <p:txBody>
          <a:bodyPr/>
          <a:lstStyle/>
          <a:p>
            <a:r>
              <a:rPr lang="de-DE" sz="2000" dirty="0"/>
              <a:t>Identifikation von sicherheitsrelevanten Problemen, latenten Fehlern, unsicheren Prozessen, Abläufen und Verfahren sowie Verbesserungspotenzialen</a:t>
            </a:r>
          </a:p>
          <a:p>
            <a:pPr>
              <a:spcBef>
                <a:spcPts val="1200"/>
              </a:spcBef>
            </a:pPr>
            <a:r>
              <a:rPr lang="de-DE" sz="2000" dirty="0"/>
              <a:t>Bereitstellung von präventivem Wissen der Mitarbeiter </a:t>
            </a:r>
          </a:p>
          <a:p>
            <a:pPr>
              <a:spcBef>
                <a:spcPts val="1200"/>
              </a:spcBef>
            </a:pPr>
            <a:r>
              <a:rPr lang="de-DE" sz="2000" dirty="0"/>
              <a:t>größere Anzahl von Fällen und Themenvielfalt </a:t>
            </a:r>
            <a:r>
              <a:rPr lang="de-DE" dirty="0"/>
              <a:t>(als z. B. Schadensmeldungen</a:t>
            </a:r>
            <a:r>
              <a:rPr lang="de-DE" dirty="0" smtClean="0"/>
              <a:t>)</a:t>
            </a:r>
            <a:r>
              <a:rPr lang="de-DE" sz="2000" dirty="0"/>
              <a:t> </a:t>
            </a:r>
            <a:r>
              <a:rPr lang="de-DE" sz="2000" dirty="0">
                <a:sym typeface="Wingdings" panose="05000000000000000000" pitchFamily="2" charset="2"/>
              </a:rPr>
              <a:t> </a:t>
            </a:r>
            <a:r>
              <a:rPr lang="de-DE" sz="2000" dirty="0"/>
              <a:t>mehr Lernmöglichkeiten</a:t>
            </a:r>
          </a:p>
          <a:p>
            <a:pPr>
              <a:spcBef>
                <a:spcPts val="1200"/>
              </a:spcBef>
            </a:pPr>
            <a:r>
              <a:rPr lang="de-DE" sz="2000" dirty="0"/>
              <a:t>Sensibilisierung für Risiken und Lösungsmöglichkeiten </a:t>
            </a:r>
          </a:p>
          <a:p>
            <a:pPr>
              <a:spcBef>
                <a:spcPts val="1200"/>
              </a:spcBef>
            </a:pPr>
            <a:r>
              <a:rPr lang="de-DE" sz="2000" dirty="0"/>
              <a:t>Unterstützung bei der Weiterentwicklung einer Sicherheitskultur </a:t>
            </a:r>
          </a:p>
          <a:p>
            <a:pPr>
              <a:spcBef>
                <a:spcPts val="1200"/>
              </a:spcBef>
            </a:pPr>
            <a:r>
              <a:rPr lang="de-DE" sz="2000" dirty="0"/>
              <a:t>Unterstützung des einrichtungsübergreifenden Lernens aus Fehlern und Risiken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8FA4C-F01D-47DF-9553-C3CE08AC8ADE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21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10"/>
    </mc:Choice>
    <mc:Fallback xmlns="">
      <p:transition spd="slow" advTm="87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|4.6|4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4.1|17.1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9.4|1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2.5|7.3|5.9|14.3|5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3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9.6|9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33.3|2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1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8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8.2|23"/>
</p:tagLst>
</file>

<file path=ppt/theme/theme1.xml><?xml version="1.0" encoding="utf-8"?>
<a:theme xmlns:a="http://schemas.openxmlformats.org/drawingml/2006/main" name="KUM-CI-2020">
  <a:themeElements>
    <a:clrScheme name="KUM-CI-2020">
      <a:dk1>
        <a:sysClr val="windowText" lastClr="000000"/>
      </a:dk1>
      <a:lt1>
        <a:sysClr val="window" lastClr="FFFFFF"/>
      </a:lt1>
      <a:dk2>
        <a:srgbClr val="9D9D9D"/>
      </a:dk2>
      <a:lt2>
        <a:srgbClr val="D0D0D0"/>
      </a:lt2>
      <a:accent1>
        <a:srgbClr val="007E36"/>
      </a:accent1>
      <a:accent2>
        <a:srgbClr val="59AB7C"/>
      </a:accent2>
      <a:accent3>
        <a:srgbClr val="A6D2B9"/>
      </a:accent3>
      <a:accent4>
        <a:srgbClr val="A6CA56"/>
      </a:accent4>
      <a:accent5>
        <a:srgbClr val="C5DC91"/>
      </a:accent5>
      <a:accent6>
        <a:srgbClr val="E0ECC4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5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500" dirty="0" err="1" smtClean="0"/>
        </a:defPPr>
      </a:lstStyle>
    </a:txDef>
  </a:objectDefaults>
  <a:extraClrSchemeLst/>
  <a:custClrLst>
    <a:custClr name="Orange">
      <a:srgbClr val="E68200"/>
    </a:custClr>
    <a:custClr name="Orange 65%">
      <a:srgbClr val="EFAE59"/>
    </a:custClr>
    <a:custClr name="Lila">
      <a:srgbClr val="863776"/>
    </a:custClr>
    <a:custClr name="Lila 65%">
      <a:srgbClr val="B07DA6"/>
    </a:custClr>
    <a:custClr name="Gelb">
      <a:srgbClr val="FDC500"/>
    </a:custClr>
    <a:custClr name="Gelb 65%">
      <a:srgbClr val="FED959"/>
    </a:custClr>
    <a:custClr name="Rosa">
      <a:srgbClr val="F6AA8A"/>
    </a:custClr>
    <a:custClr name="Rosa 65%">
      <a:srgbClr val="F9C8B3"/>
    </a:custClr>
    <a:custClr name="Pink">
      <a:srgbClr val="E60060"/>
    </a:custClr>
    <a:custClr name="Pink 65%">
      <a:srgbClr val="EF5997"/>
    </a:custClr>
    <a:custClr name="Rostrot">
      <a:srgbClr val="9C1006"/>
    </a:custClr>
    <a:custClr name="Rostrot 65%">
      <a:srgbClr val="BF635D"/>
    </a:custClr>
    <a:custClr name="Flieder">
      <a:srgbClr val="5F388E"/>
    </a:custClr>
    <a:custClr name="Flieder 65%">
      <a:srgbClr val="977DB5"/>
    </a:custClr>
    <a:custClr name="Hellblau">
      <a:srgbClr val="29BDEF"/>
    </a:custClr>
    <a:custClr name="Hellblau 65%">
      <a:srgbClr val="74D4F5"/>
    </a:custClr>
    <a:custClr name="Petrol">
      <a:srgbClr val="007188"/>
    </a:custClr>
    <a:custClr name="Petrol 65%">
      <a:srgbClr val="59A3B2"/>
    </a:custClr>
    <a:custClr name="Olivgrün">
      <a:srgbClr val="5C6833"/>
    </a:custClr>
    <a:custClr name="Olivgrün 65%">
      <a:srgbClr val="959D7A"/>
    </a:custClr>
    <a:custClr name="Mittelbraun">
      <a:srgbClr val="77482D"/>
    </a:custClr>
    <a:custClr name="Mittelbraun 65%">
      <a:srgbClr val="A68876"/>
    </a:custClr>
  </a:custClrLst>
  <a:extLst>
    <a:ext uri="{05A4C25C-085E-4340-85A3-A5531E510DB2}">
      <thm15:themeFamily xmlns:thm15="http://schemas.microsoft.com/office/thememl/2012/main" name="LMU-KLINIKUM_Praesentationsvorlage-16x9_INM.pptx" id="{C297AC90-CA4B-442B-AFD7-D174D8E20021}" vid="{62C558C4-0276-41EF-BE7C-E95CA2433246}"/>
    </a:ext>
  </a:extLst>
</a:theme>
</file>

<file path=ppt/theme/theme2.xml><?xml version="1.0" encoding="utf-8"?>
<a:theme xmlns:a="http://schemas.openxmlformats.org/drawingml/2006/main" name="Office">
  <a:themeElements>
    <a:clrScheme name="Benutzerdefiniert 222">
      <a:dk1>
        <a:sysClr val="windowText" lastClr="000000"/>
      </a:dk1>
      <a:lt1>
        <a:sysClr val="window" lastClr="FFFFFF"/>
      </a:lt1>
      <a:dk2>
        <a:srgbClr val="9D9D9D"/>
      </a:dk2>
      <a:lt2>
        <a:srgbClr val="D0D0D0"/>
      </a:lt2>
      <a:accent1>
        <a:srgbClr val="007E36"/>
      </a:accent1>
      <a:accent2>
        <a:srgbClr val="59AB7C"/>
      </a:accent2>
      <a:accent3>
        <a:srgbClr val="A6D2B9"/>
      </a:accent3>
      <a:accent4>
        <a:srgbClr val="A6CA56"/>
      </a:accent4>
      <a:accent5>
        <a:srgbClr val="C5DC91"/>
      </a:accent5>
      <a:accent6>
        <a:srgbClr val="E0ECC4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22">
      <a:dk1>
        <a:sysClr val="windowText" lastClr="000000"/>
      </a:dk1>
      <a:lt1>
        <a:sysClr val="window" lastClr="FFFFFF"/>
      </a:lt1>
      <a:dk2>
        <a:srgbClr val="9D9D9D"/>
      </a:dk2>
      <a:lt2>
        <a:srgbClr val="D0D0D0"/>
      </a:lt2>
      <a:accent1>
        <a:srgbClr val="007E36"/>
      </a:accent1>
      <a:accent2>
        <a:srgbClr val="59AB7C"/>
      </a:accent2>
      <a:accent3>
        <a:srgbClr val="A6D2B9"/>
      </a:accent3>
      <a:accent4>
        <a:srgbClr val="A6CA56"/>
      </a:accent4>
      <a:accent5>
        <a:srgbClr val="C5DC91"/>
      </a:accent5>
      <a:accent6>
        <a:srgbClr val="E0ECC4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LMU-KLINIKUM_Praesentationsvorlage-16x9_INM</Template>
  <TotalTime>0</TotalTime>
  <Words>941</Words>
  <Application>Microsoft Office PowerPoint</Application>
  <PresentationFormat>Breitbild</PresentationFormat>
  <Paragraphs>188</Paragraphs>
  <Slides>24</Slides>
  <Notes>19</Notes>
  <HiddenSlides>0</HiddenSlides>
  <MMClips>24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1" baseType="lpstr">
      <vt:lpstr>Arial</vt:lpstr>
      <vt:lpstr>Calibri</vt:lpstr>
      <vt:lpstr>LMU CompatilFact</vt:lpstr>
      <vt:lpstr>Segoe Print</vt:lpstr>
      <vt:lpstr>Verdana</vt:lpstr>
      <vt:lpstr>Wingdings</vt:lpstr>
      <vt:lpstr>KUM-CI-2020</vt:lpstr>
      <vt:lpstr>Fortbildung CIRS im Rettungsdienst</vt:lpstr>
      <vt:lpstr>PowerPoint-Präsentation</vt:lpstr>
      <vt:lpstr>Agenda</vt:lpstr>
      <vt:lpstr>CIRS-Handlungsempfehlung</vt:lpstr>
      <vt:lpstr>APS-Handlungsempfehlung CIRS</vt:lpstr>
      <vt:lpstr>APS-Handlungsempfehlung CIRS – „Essentials“</vt:lpstr>
      <vt:lpstr>APS-Handlungsempfehlung CIRS</vt:lpstr>
      <vt:lpstr>APS-Handlungsempfehlung CIRS</vt:lpstr>
      <vt:lpstr>APS-Handlungsempfehlung CIRS – Nutzen</vt:lpstr>
      <vt:lpstr>APS-Handlungsempfehlung CIRS – Limitationen</vt:lpstr>
      <vt:lpstr>CIRS in der Präklinik/Notfallmedizin</vt:lpstr>
      <vt:lpstr>Warum ein präklinisches CIRS?</vt:lpstr>
      <vt:lpstr>Warum ein präklinisches CIRS?</vt:lpstr>
      <vt:lpstr>Organisationskultur</vt:lpstr>
      <vt:lpstr>Bayerisches Rettungsdienstgesetz</vt:lpstr>
      <vt:lpstr>CIRS in der Notfallmedizin</vt:lpstr>
      <vt:lpstr>cirs.bayern</vt:lpstr>
      <vt:lpstr>Rettungsdienstausschuss bayern</vt:lpstr>
      <vt:lpstr>Merkmale eines CIRS</vt:lpstr>
      <vt:lpstr>Merkmale eines CIRS</vt:lpstr>
      <vt:lpstr>Merkmale eines CIRS</vt:lpstr>
      <vt:lpstr>Merkmale eines CIRS</vt:lpstr>
      <vt:lpstr>Eingabe CIRS-Meldung</vt:lpstr>
      <vt:lpstr>Arbeitsebenen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2024-11-06T12:49:36Z</dcterms:created>
  <dcterms:modified xsi:type="dcterms:W3CDTF">2025-01-15T16:21:33Z</dcterms:modified>
</cp:coreProperties>
</file>